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114"/>
  </p:notesMasterIdLst>
  <p:sldIdLst>
    <p:sldId id="409" r:id="rId5"/>
    <p:sldId id="421" r:id="rId6"/>
    <p:sldId id="950" r:id="rId7"/>
    <p:sldId id="951" r:id="rId8"/>
    <p:sldId id="952" r:id="rId9"/>
    <p:sldId id="954" r:id="rId10"/>
    <p:sldId id="955" r:id="rId11"/>
    <p:sldId id="981" r:id="rId12"/>
    <p:sldId id="961" r:id="rId13"/>
    <p:sldId id="962" r:id="rId14"/>
    <p:sldId id="963" r:id="rId15"/>
    <p:sldId id="964" r:id="rId16"/>
    <p:sldId id="965" r:id="rId17"/>
    <p:sldId id="987" r:id="rId18"/>
    <p:sldId id="966" r:id="rId19"/>
    <p:sldId id="1069" r:id="rId20"/>
    <p:sldId id="1075" r:id="rId21"/>
    <p:sldId id="1076" r:id="rId22"/>
    <p:sldId id="1077" r:id="rId23"/>
    <p:sldId id="1078" r:id="rId24"/>
    <p:sldId id="1073" r:id="rId25"/>
    <p:sldId id="1074" r:id="rId26"/>
    <p:sldId id="967" r:id="rId27"/>
    <p:sldId id="1072" r:id="rId28"/>
    <p:sldId id="1079" r:id="rId29"/>
    <p:sldId id="1080" r:id="rId30"/>
    <p:sldId id="1070" r:id="rId31"/>
    <p:sldId id="1081" r:id="rId32"/>
    <p:sldId id="1082" r:id="rId33"/>
    <p:sldId id="1083" r:id="rId34"/>
    <p:sldId id="1084" r:id="rId35"/>
    <p:sldId id="1085" r:id="rId36"/>
    <p:sldId id="1086" r:id="rId37"/>
    <p:sldId id="989" r:id="rId38"/>
    <p:sldId id="990" r:id="rId39"/>
    <p:sldId id="1044" r:id="rId40"/>
    <p:sldId id="1045" r:id="rId41"/>
    <p:sldId id="1046" r:id="rId42"/>
    <p:sldId id="1048" r:id="rId43"/>
    <p:sldId id="1047" r:id="rId44"/>
    <p:sldId id="1067" r:id="rId45"/>
    <p:sldId id="1068" r:id="rId46"/>
    <p:sldId id="1092" r:id="rId47"/>
    <p:sldId id="1093" r:id="rId48"/>
    <p:sldId id="1028" r:id="rId49"/>
    <p:sldId id="1029" r:id="rId50"/>
    <p:sldId id="1030" r:id="rId51"/>
    <p:sldId id="1031" r:id="rId52"/>
    <p:sldId id="1032" r:id="rId53"/>
    <p:sldId id="1087" r:id="rId54"/>
    <p:sldId id="1090" r:id="rId55"/>
    <p:sldId id="1091" r:id="rId56"/>
    <p:sldId id="1049" r:id="rId57"/>
    <p:sldId id="1050" r:id="rId58"/>
    <p:sldId id="1089" r:id="rId59"/>
    <p:sldId id="1088" r:id="rId60"/>
    <p:sldId id="1051" r:id="rId61"/>
    <p:sldId id="1052" r:id="rId62"/>
    <p:sldId id="1055" r:id="rId63"/>
    <p:sldId id="1056" r:id="rId64"/>
    <p:sldId id="1053" r:id="rId65"/>
    <p:sldId id="1054" r:id="rId66"/>
    <p:sldId id="1057" r:id="rId67"/>
    <p:sldId id="1058" r:id="rId68"/>
    <p:sldId id="1059" r:id="rId69"/>
    <p:sldId id="969" r:id="rId70"/>
    <p:sldId id="973" r:id="rId71"/>
    <p:sldId id="971" r:id="rId72"/>
    <p:sldId id="974" r:id="rId73"/>
    <p:sldId id="975" r:id="rId74"/>
    <p:sldId id="976" r:id="rId75"/>
    <p:sldId id="977" r:id="rId76"/>
    <p:sldId id="978" r:id="rId77"/>
    <p:sldId id="979" r:id="rId78"/>
    <p:sldId id="980" r:id="rId79"/>
    <p:sldId id="982" r:id="rId80"/>
    <p:sldId id="983" r:id="rId81"/>
    <p:sldId id="984" r:id="rId82"/>
    <p:sldId id="985" r:id="rId83"/>
    <p:sldId id="986" r:id="rId84"/>
    <p:sldId id="992" r:id="rId85"/>
    <p:sldId id="993" r:id="rId86"/>
    <p:sldId id="994" r:id="rId87"/>
    <p:sldId id="995" r:id="rId88"/>
    <p:sldId id="996" r:id="rId89"/>
    <p:sldId id="997" r:id="rId90"/>
    <p:sldId id="1007" r:id="rId91"/>
    <p:sldId id="1000" r:id="rId92"/>
    <p:sldId id="1001" r:id="rId93"/>
    <p:sldId id="1002" r:id="rId94"/>
    <p:sldId id="1003" r:id="rId95"/>
    <p:sldId id="1004" r:id="rId96"/>
    <p:sldId id="1005" r:id="rId97"/>
    <p:sldId id="1006" r:id="rId98"/>
    <p:sldId id="1009" r:id="rId99"/>
    <p:sldId id="1010" r:id="rId100"/>
    <p:sldId id="1011" r:id="rId101"/>
    <p:sldId id="1012" r:id="rId102"/>
    <p:sldId id="1042" r:id="rId103"/>
    <p:sldId id="1043" r:id="rId104"/>
    <p:sldId id="1013" r:id="rId105"/>
    <p:sldId id="1014" r:id="rId106"/>
    <p:sldId id="1015" r:id="rId107"/>
    <p:sldId id="1016" r:id="rId108"/>
    <p:sldId id="1017" r:id="rId109"/>
    <p:sldId id="1018" r:id="rId110"/>
    <p:sldId id="1019" r:id="rId111"/>
    <p:sldId id="1020" r:id="rId112"/>
    <p:sldId id="794"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Lian" initials="WL" lastIdx="17" clrIdx="0"/>
  <p:cmAuthor id="2" name="Jose Hormese" initials="JH" lastIdx="69" clrIdx="1">
    <p:extLst>
      <p:ext uri="{19B8F6BF-5375-455C-9EA6-DF929625EA0E}">
        <p15:presenceInfo xmlns:p15="http://schemas.microsoft.com/office/powerpoint/2012/main" userId="37e5cce30027184e" providerId="Windows Live"/>
      </p:ext>
    </p:extLst>
  </p:cmAuthor>
  <p:cmAuthor id="3" name="AH" initials="A" lastIdx="24" clrIdx="2">
    <p:extLst>
      <p:ext uri="{19B8F6BF-5375-455C-9EA6-DF929625EA0E}">
        <p15:presenceInfo xmlns:p15="http://schemas.microsoft.com/office/powerpoint/2012/main" userId="AH" providerId="None"/>
      </p:ext>
    </p:extLst>
  </p:cmAuthor>
  <p:cmAuthor id="4" name="Anish Antony" initials="AA" lastIdx="8" clrIdx="3">
    <p:extLst>
      <p:ext uri="{19B8F6BF-5375-455C-9EA6-DF929625EA0E}">
        <p15:presenceInfo xmlns:p15="http://schemas.microsoft.com/office/powerpoint/2012/main" userId="a70ee6f300899e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4B30"/>
    <a:srgbClr val="5B9BD5"/>
    <a:srgbClr val="4071CA"/>
    <a:srgbClr val="FFFFFF"/>
    <a:srgbClr val="005392"/>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6" autoAdjust="0"/>
    <p:restoredTop sz="94660"/>
  </p:normalViewPr>
  <p:slideViewPr>
    <p:cSldViewPr snapToGrid="0">
      <p:cViewPr varScale="1">
        <p:scale>
          <a:sx n="86" d="100"/>
          <a:sy n="86" d="100"/>
        </p:scale>
        <p:origin x="504"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C1F1B-1D78-4D6A-BE1A-6E39CEDD82E4}" type="datetimeFigureOut">
              <a:rPr lang="en-IN" smtClean="0"/>
              <a:t>04-05-2021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7B5D4-2BE5-4476-935B-1CFFD416975D}" type="slidenum">
              <a:rPr lang="en-IN" smtClean="0"/>
              <a:t>‹#›</a:t>
            </a:fld>
            <a:endParaRPr lang="en-IN" dirty="0"/>
          </a:p>
        </p:txBody>
      </p:sp>
    </p:spTree>
    <p:extLst>
      <p:ext uri="{BB962C8B-B14F-4D97-AF65-F5344CB8AC3E}">
        <p14:creationId xmlns:p14="http://schemas.microsoft.com/office/powerpoint/2010/main" val="2476384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037B5D4-2BE5-4476-935B-1CFFD416975D}" type="slidenum">
              <a:rPr lang="en-IN" smtClean="0"/>
              <a:t>1</a:t>
            </a:fld>
            <a:endParaRPr lang="en-IN" dirty="0"/>
          </a:p>
        </p:txBody>
      </p:sp>
    </p:spTree>
    <p:extLst>
      <p:ext uri="{BB962C8B-B14F-4D97-AF65-F5344CB8AC3E}">
        <p14:creationId xmlns:p14="http://schemas.microsoft.com/office/powerpoint/2010/main" val="313267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037B5D4-2BE5-4476-935B-1CFFD416975D}" type="slidenum">
              <a:rPr lang="en-IN" smtClean="0"/>
              <a:t>48</a:t>
            </a:fld>
            <a:endParaRPr lang="en-IN" dirty="0"/>
          </a:p>
        </p:txBody>
      </p:sp>
    </p:spTree>
    <p:extLst>
      <p:ext uri="{BB962C8B-B14F-4D97-AF65-F5344CB8AC3E}">
        <p14:creationId xmlns:p14="http://schemas.microsoft.com/office/powerpoint/2010/main" val="2989031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037B5D4-2BE5-4476-935B-1CFFD416975D}" type="slidenum">
              <a:rPr lang="en-IN" smtClean="0"/>
              <a:t>49</a:t>
            </a:fld>
            <a:endParaRPr lang="en-IN" dirty="0"/>
          </a:p>
        </p:txBody>
      </p:sp>
    </p:spTree>
    <p:extLst>
      <p:ext uri="{BB962C8B-B14F-4D97-AF65-F5344CB8AC3E}">
        <p14:creationId xmlns:p14="http://schemas.microsoft.com/office/powerpoint/2010/main" val="429753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037B5D4-2BE5-4476-935B-1CFFD416975D}" type="slidenum">
              <a:rPr lang="en-IN" smtClean="0"/>
              <a:t>109</a:t>
            </a:fld>
            <a:endParaRPr lang="en-IN" dirty="0"/>
          </a:p>
        </p:txBody>
      </p:sp>
    </p:spTree>
    <p:extLst>
      <p:ext uri="{BB962C8B-B14F-4D97-AF65-F5344CB8AC3E}">
        <p14:creationId xmlns:p14="http://schemas.microsoft.com/office/powerpoint/2010/main" val="4289163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E05720F-8DF2-4DA4-A71E-C288BA2C8FBC}" type="datetime1">
              <a:rPr lang="en-IN" smtClean="0"/>
              <a:t>04-05-2021</a:t>
            </a:fld>
            <a:endParaRPr lang="en-IN" dirty="0"/>
          </a:p>
        </p:txBody>
      </p:sp>
      <p:sp>
        <p:nvSpPr>
          <p:cNvPr id="5" name="Footer Placeholder 4"/>
          <p:cNvSpPr>
            <a:spLocks noGrp="1"/>
          </p:cNvSpPr>
          <p:nvPr>
            <p:ph type="ftr" sz="quarter" idx="11"/>
          </p:nvPr>
        </p:nvSpPr>
        <p:spPr>
          <a:xfrm>
            <a:off x="7239000" y="6329325"/>
            <a:ext cx="4114800" cy="365125"/>
          </a:xfrm>
          <a:prstGeom prst="rect">
            <a:avLst/>
          </a:prstGeom>
        </p:spPr>
        <p:txBody>
          <a:bodyPr/>
          <a:lstStyle/>
          <a:p>
            <a:endParaRPr lang="en-IN" dirty="0"/>
          </a:p>
        </p:txBody>
      </p:sp>
      <p:sp>
        <p:nvSpPr>
          <p:cNvPr id="6" name="Slide Number Placeholder 5"/>
          <p:cNvSpPr>
            <a:spLocks noGrp="1"/>
          </p:cNvSpPr>
          <p:nvPr>
            <p:ph type="sldNum" sz="quarter" idx="12"/>
          </p:nvPr>
        </p:nvSpPr>
        <p:spPr>
          <a:xfrm>
            <a:off x="3719623" y="6354430"/>
            <a:ext cx="2743200" cy="365125"/>
          </a:xfrm>
          <a:prstGeom prst="rect">
            <a:avLst/>
          </a:prstGeom>
        </p:spPr>
        <p:txBody>
          <a:bodyPr/>
          <a:lstStyle/>
          <a:p>
            <a:fld id="{80EA8F26-D01C-4D83-A07A-6FC2B1EB6704}" type="slidenum">
              <a:rPr lang="en-IN" smtClean="0"/>
              <a:t>‹#›</a:t>
            </a:fld>
            <a:endParaRPr lang="en-IN" dirty="0"/>
          </a:p>
        </p:txBody>
      </p:sp>
    </p:spTree>
    <p:extLst>
      <p:ext uri="{BB962C8B-B14F-4D97-AF65-F5344CB8AC3E}">
        <p14:creationId xmlns:p14="http://schemas.microsoft.com/office/powerpoint/2010/main" val="2121038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DA1CF7E-63B8-45E5-824C-7ED0E2110E09}" type="datetime1">
              <a:rPr lang="en-IN" smtClean="0"/>
              <a:t>04-05-2021</a:t>
            </a:fld>
            <a:endParaRPr lang="en-IN" dirty="0"/>
          </a:p>
        </p:txBody>
      </p:sp>
      <p:sp>
        <p:nvSpPr>
          <p:cNvPr id="5" name="Footer Placeholder 4"/>
          <p:cNvSpPr>
            <a:spLocks noGrp="1"/>
          </p:cNvSpPr>
          <p:nvPr>
            <p:ph type="ftr" sz="quarter" idx="11"/>
          </p:nvPr>
        </p:nvSpPr>
        <p:spPr>
          <a:xfrm>
            <a:off x="7239000" y="6329325"/>
            <a:ext cx="4114800" cy="365125"/>
          </a:xfrm>
          <a:prstGeom prst="rect">
            <a:avLst/>
          </a:prstGeom>
        </p:spPr>
        <p:txBody>
          <a:bodyPr/>
          <a:lstStyle/>
          <a:p>
            <a:endParaRPr lang="en-IN" dirty="0"/>
          </a:p>
        </p:txBody>
      </p:sp>
      <p:sp>
        <p:nvSpPr>
          <p:cNvPr id="6" name="Slide Number Placeholder 5"/>
          <p:cNvSpPr>
            <a:spLocks noGrp="1"/>
          </p:cNvSpPr>
          <p:nvPr>
            <p:ph type="sldNum" sz="quarter" idx="12"/>
          </p:nvPr>
        </p:nvSpPr>
        <p:spPr>
          <a:xfrm>
            <a:off x="3719623" y="6354430"/>
            <a:ext cx="2743200" cy="365125"/>
          </a:xfrm>
          <a:prstGeom prst="rect">
            <a:avLst/>
          </a:prstGeom>
        </p:spPr>
        <p:txBody>
          <a:bodyPr/>
          <a:lstStyle/>
          <a:p>
            <a:fld id="{80EA8F26-D01C-4D83-A07A-6FC2B1EB6704}" type="slidenum">
              <a:rPr lang="en-IN" smtClean="0"/>
              <a:t>‹#›</a:t>
            </a:fld>
            <a:endParaRPr lang="en-IN" dirty="0"/>
          </a:p>
        </p:txBody>
      </p:sp>
    </p:spTree>
    <p:extLst>
      <p:ext uri="{BB962C8B-B14F-4D97-AF65-F5344CB8AC3E}">
        <p14:creationId xmlns:p14="http://schemas.microsoft.com/office/powerpoint/2010/main" val="214569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72D0F81-5780-420E-94EE-14DC7AAD7B37}" type="datetime1">
              <a:rPr lang="en-IN" smtClean="0"/>
              <a:t>04-05-2021</a:t>
            </a:fld>
            <a:endParaRPr lang="en-IN" dirty="0"/>
          </a:p>
        </p:txBody>
      </p:sp>
      <p:sp>
        <p:nvSpPr>
          <p:cNvPr id="5" name="Footer Placeholder 4"/>
          <p:cNvSpPr>
            <a:spLocks noGrp="1"/>
          </p:cNvSpPr>
          <p:nvPr>
            <p:ph type="ftr" sz="quarter" idx="11"/>
          </p:nvPr>
        </p:nvSpPr>
        <p:spPr>
          <a:xfrm>
            <a:off x="7239000" y="6329325"/>
            <a:ext cx="4114800" cy="365125"/>
          </a:xfrm>
          <a:prstGeom prst="rect">
            <a:avLst/>
          </a:prstGeom>
        </p:spPr>
        <p:txBody>
          <a:bodyPr/>
          <a:lstStyle/>
          <a:p>
            <a:endParaRPr lang="en-IN" dirty="0"/>
          </a:p>
        </p:txBody>
      </p:sp>
      <p:sp>
        <p:nvSpPr>
          <p:cNvPr id="6" name="Slide Number Placeholder 5"/>
          <p:cNvSpPr>
            <a:spLocks noGrp="1"/>
          </p:cNvSpPr>
          <p:nvPr>
            <p:ph type="sldNum" sz="quarter" idx="12"/>
          </p:nvPr>
        </p:nvSpPr>
        <p:spPr>
          <a:xfrm>
            <a:off x="3719623" y="6354430"/>
            <a:ext cx="2743200" cy="365125"/>
          </a:xfrm>
          <a:prstGeom prst="rect">
            <a:avLst/>
          </a:prstGeom>
        </p:spPr>
        <p:txBody>
          <a:bodyPr/>
          <a:lstStyle/>
          <a:p>
            <a:fld id="{80EA8F26-D01C-4D83-A07A-6FC2B1EB6704}" type="slidenum">
              <a:rPr lang="en-IN" smtClean="0"/>
              <a:t>‹#›</a:t>
            </a:fld>
            <a:endParaRPr lang="en-IN" dirty="0"/>
          </a:p>
        </p:txBody>
      </p:sp>
    </p:spTree>
    <p:extLst>
      <p:ext uri="{BB962C8B-B14F-4D97-AF65-F5344CB8AC3E}">
        <p14:creationId xmlns:p14="http://schemas.microsoft.com/office/powerpoint/2010/main" val="1218107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690DCC1-FA66-461C-9936-015053EADF9A}" type="datetime1">
              <a:rPr lang="en-IN" smtClean="0"/>
              <a:t>04-05-2021</a:t>
            </a:fld>
            <a:endParaRPr lang="en-IN" dirty="0"/>
          </a:p>
        </p:txBody>
      </p:sp>
      <p:sp>
        <p:nvSpPr>
          <p:cNvPr id="5" name="Footer Placeholder 4"/>
          <p:cNvSpPr>
            <a:spLocks noGrp="1"/>
          </p:cNvSpPr>
          <p:nvPr>
            <p:ph type="ftr" sz="quarter" idx="11"/>
          </p:nvPr>
        </p:nvSpPr>
        <p:spPr>
          <a:xfrm>
            <a:off x="7239000" y="6329325"/>
            <a:ext cx="4114800" cy="365125"/>
          </a:xfrm>
          <a:prstGeom prst="rect">
            <a:avLst/>
          </a:prstGeom>
        </p:spPr>
        <p:txBody>
          <a:bodyPr/>
          <a:lstStyle/>
          <a:p>
            <a:endParaRPr lang="en-IN" dirty="0"/>
          </a:p>
        </p:txBody>
      </p:sp>
      <p:sp>
        <p:nvSpPr>
          <p:cNvPr id="6" name="Slide Number Placeholder 5"/>
          <p:cNvSpPr>
            <a:spLocks noGrp="1"/>
          </p:cNvSpPr>
          <p:nvPr>
            <p:ph type="sldNum" sz="quarter" idx="12"/>
          </p:nvPr>
        </p:nvSpPr>
        <p:spPr>
          <a:xfrm>
            <a:off x="3719623" y="6354430"/>
            <a:ext cx="2743200" cy="365125"/>
          </a:xfrm>
          <a:prstGeom prst="rect">
            <a:avLst/>
          </a:prstGeom>
        </p:spPr>
        <p:txBody>
          <a:bodyPr/>
          <a:lstStyle/>
          <a:p>
            <a:fld id="{80EA8F26-D01C-4D83-A07A-6FC2B1EB6704}" type="slidenum">
              <a:rPr lang="en-IN" smtClean="0"/>
              <a:t>‹#›</a:t>
            </a:fld>
            <a:endParaRPr lang="en-IN" dirty="0"/>
          </a:p>
        </p:txBody>
      </p:sp>
    </p:spTree>
    <p:extLst>
      <p:ext uri="{BB962C8B-B14F-4D97-AF65-F5344CB8AC3E}">
        <p14:creationId xmlns:p14="http://schemas.microsoft.com/office/powerpoint/2010/main" val="2367645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0F6E97A-ACD8-44D3-B7EF-DFEE8797A2D0}" type="datetime1">
              <a:rPr lang="en-IN" smtClean="0"/>
              <a:t>04-05-2021</a:t>
            </a:fld>
            <a:endParaRPr lang="en-IN" dirty="0"/>
          </a:p>
        </p:txBody>
      </p:sp>
      <p:sp>
        <p:nvSpPr>
          <p:cNvPr id="5" name="Footer Placeholder 4"/>
          <p:cNvSpPr>
            <a:spLocks noGrp="1"/>
          </p:cNvSpPr>
          <p:nvPr>
            <p:ph type="ftr" sz="quarter" idx="11"/>
          </p:nvPr>
        </p:nvSpPr>
        <p:spPr>
          <a:xfrm>
            <a:off x="7239000" y="6329325"/>
            <a:ext cx="4114800" cy="365125"/>
          </a:xfrm>
          <a:prstGeom prst="rect">
            <a:avLst/>
          </a:prstGeom>
        </p:spPr>
        <p:txBody>
          <a:bodyPr/>
          <a:lstStyle/>
          <a:p>
            <a:endParaRPr lang="en-IN" dirty="0"/>
          </a:p>
        </p:txBody>
      </p:sp>
      <p:sp>
        <p:nvSpPr>
          <p:cNvPr id="6" name="Slide Number Placeholder 5"/>
          <p:cNvSpPr>
            <a:spLocks noGrp="1"/>
          </p:cNvSpPr>
          <p:nvPr>
            <p:ph type="sldNum" sz="quarter" idx="12"/>
          </p:nvPr>
        </p:nvSpPr>
        <p:spPr>
          <a:xfrm>
            <a:off x="3719623" y="6354430"/>
            <a:ext cx="2743200" cy="365125"/>
          </a:xfrm>
          <a:prstGeom prst="rect">
            <a:avLst/>
          </a:prstGeom>
        </p:spPr>
        <p:txBody>
          <a:bodyPr/>
          <a:lstStyle/>
          <a:p>
            <a:fld id="{80EA8F26-D01C-4D83-A07A-6FC2B1EB6704}" type="slidenum">
              <a:rPr lang="en-IN" smtClean="0"/>
              <a:t>‹#›</a:t>
            </a:fld>
            <a:endParaRPr lang="en-IN" dirty="0"/>
          </a:p>
        </p:txBody>
      </p:sp>
    </p:spTree>
    <p:extLst>
      <p:ext uri="{BB962C8B-B14F-4D97-AF65-F5344CB8AC3E}">
        <p14:creationId xmlns:p14="http://schemas.microsoft.com/office/powerpoint/2010/main" val="3682195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245271E-B574-48D8-8C52-048FEA10C694}" type="datetime1">
              <a:rPr lang="en-IN" smtClean="0"/>
              <a:t>04-05-2021</a:t>
            </a:fld>
            <a:endParaRPr lang="en-IN" dirty="0"/>
          </a:p>
        </p:txBody>
      </p:sp>
      <p:sp>
        <p:nvSpPr>
          <p:cNvPr id="6" name="Footer Placeholder 5"/>
          <p:cNvSpPr>
            <a:spLocks noGrp="1"/>
          </p:cNvSpPr>
          <p:nvPr>
            <p:ph type="ftr" sz="quarter" idx="11"/>
          </p:nvPr>
        </p:nvSpPr>
        <p:spPr>
          <a:xfrm>
            <a:off x="7239000" y="6329325"/>
            <a:ext cx="4114800" cy="365125"/>
          </a:xfrm>
          <a:prstGeom prst="rect">
            <a:avLst/>
          </a:prstGeom>
        </p:spPr>
        <p:txBody>
          <a:bodyPr/>
          <a:lstStyle/>
          <a:p>
            <a:endParaRPr lang="en-IN" dirty="0"/>
          </a:p>
        </p:txBody>
      </p:sp>
      <p:sp>
        <p:nvSpPr>
          <p:cNvPr id="7" name="Slide Number Placeholder 6"/>
          <p:cNvSpPr>
            <a:spLocks noGrp="1"/>
          </p:cNvSpPr>
          <p:nvPr>
            <p:ph type="sldNum" sz="quarter" idx="12"/>
          </p:nvPr>
        </p:nvSpPr>
        <p:spPr>
          <a:xfrm>
            <a:off x="3719623" y="6354430"/>
            <a:ext cx="2743200" cy="365125"/>
          </a:xfrm>
          <a:prstGeom prst="rect">
            <a:avLst/>
          </a:prstGeom>
        </p:spPr>
        <p:txBody>
          <a:bodyPr/>
          <a:lstStyle/>
          <a:p>
            <a:fld id="{80EA8F26-D01C-4D83-A07A-6FC2B1EB6704}" type="slidenum">
              <a:rPr lang="en-IN" smtClean="0"/>
              <a:t>‹#›</a:t>
            </a:fld>
            <a:endParaRPr lang="en-IN" dirty="0"/>
          </a:p>
        </p:txBody>
      </p:sp>
    </p:spTree>
    <p:extLst>
      <p:ext uri="{BB962C8B-B14F-4D97-AF65-F5344CB8AC3E}">
        <p14:creationId xmlns:p14="http://schemas.microsoft.com/office/powerpoint/2010/main" val="1532113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AA9D44CD-EC49-43D4-9CCA-84E3E4E6A434}" type="datetime1">
              <a:rPr lang="en-IN" smtClean="0"/>
              <a:t>04-05-2021</a:t>
            </a:fld>
            <a:endParaRPr lang="en-IN" dirty="0"/>
          </a:p>
        </p:txBody>
      </p:sp>
      <p:sp>
        <p:nvSpPr>
          <p:cNvPr id="8" name="Footer Placeholder 7"/>
          <p:cNvSpPr>
            <a:spLocks noGrp="1"/>
          </p:cNvSpPr>
          <p:nvPr>
            <p:ph type="ftr" sz="quarter" idx="11"/>
          </p:nvPr>
        </p:nvSpPr>
        <p:spPr>
          <a:xfrm>
            <a:off x="7239000" y="6329325"/>
            <a:ext cx="4114800" cy="365125"/>
          </a:xfrm>
          <a:prstGeom prst="rect">
            <a:avLst/>
          </a:prstGeom>
        </p:spPr>
        <p:txBody>
          <a:bodyPr/>
          <a:lstStyle/>
          <a:p>
            <a:endParaRPr lang="en-IN" dirty="0"/>
          </a:p>
        </p:txBody>
      </p:sp>
      <p:sp>
        <p:nvSpPr>
          <p:cNvPr id="9" name="Slide Number Placeholder 8"/>
          <p:cNvSpPr>
            <a:spLocks noGrp="1"/>
          </p:cNvSpPr>
          <p:nvPr>
            <p:ph type="sldNum" sz="quarter" idx="12"/>
          </p:nvPr>
        </p:nvSpPr>
        <p:spPr>
          <a:xfrm>
            <a:off x="3719623" y="6354430"/>
            <a:ext cx="2743200" cy="365125"/>
          </a:xfrm>
          <a:prstGeom prst="rect">
            <a:avLst/>
          </a:prstGeom>
        </p:spPr>
        <p:txBody>
          <a:bodyPr/>
          <a:lstStyle/>
          <a:p>
            <a:fld id="{80EA8F26-D01C-4D83-A07A-6FC2B1EB6704}" type="slidenum">
              <a:rPr lang="en-IN" smtClean="0"/>
              <a:t>‹#›</a:t>
            </a:fld>
            <a:endParaRPr lang="en-IN" dirty="0"/>
          </a:p>
        </p:txBody>
      </p:sp>
    </p:spTree>
    <p:extLst>
      <p:ext uri="{BB962C8B-B14F-4D97-AF65-F5344CB8AC3E}">
        <p14:creationId xmlns:p14="http://schemas.microsoft.com/office/powerpoint/2010/main" val="4109920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AAE1F12-152F-4237-933B-2219977972E5}" type="datetime1">
              <a:rPr lang="en-IN" smtClean="0"/>
              <a:t>04-05-2021</a:t>
            </a:fld>
            <a:endParaRPr lang="en-IN" dirty="0"/>
          </a:p>
        </p:txBody>
      </p:sp>
      <p:sp>
        <p:nvSpPr>
          <p:cNvPr id="4" name="Footer Placeholder 3"/>
          <p:cNvSpPr>
            <a:spLocks noGrp="1"/>
          </p:cNvSpPr>
          <p:nvPr>
            <p:ph type="ftr" sz="quarter" idx="11"/>
          </p:nvPr>
        </p:nvSpPr>
        <p:spPr>
          <a:xfrm>
            <a:off x="7239000" y="6329325"/>
            <a:ext cx="4114800" cy="365125"/>
          </a:xfrm>
          <a:prstGeom prst="rect">
            <a:avLst/>
          </a:prstGeom>
        </p:spPr>
        <p:txBody>
          <a:bodyPr/>
          <a:lstStyle/>
          <a:p>
            <a:endParaRPr lang="en-IN" dirty="0"/>
          </a:p>
        </p:txBody>
      </p:sp>
      <p:sp>
        <p:nvSpPr>
          <p:cNvPr id="5" name="Slide Number Placeholder 4"/>
          <p:cNvSpPr>
            <a:spLocks noGrp="1"/>
          </p:cNvSpPr>
          <p:nvPr>
            <p:ph type="sldNum" sz="quarter" idx="12"/>
          </p:nvPr>
        </p:nvSpPr>
        <p:spPr>
          <a:xfrm>
            <a:off x="3719623" y="6354430"/>
            <a:ext cx="2743200" cy="365125"/>
          </a:xfrm>
          <a:prstGeom prst="rect">
            <a:avLst/>
          </a:prstGeom>
        </p:spPr>
        <p:txBody>
          <a:bodyPr/>
          <a:lstStyle/>
          <a:p>
            <a:fld id="{80EA8F26-D01C-4D83-A07A-6FC2B1EB6704}" type="slidenum">
              <a:rPr lang="en-IN" smtClean="0"/>
              <a:t>‹#›</a:t>
            </a:fld>
            <a:endParaRPr lang="en-IN" dirty="0"/>
          </a:p>
        </p:txBody>
      </p:sp>
    </p:spTree>
    <p:extLst>
      <p:ext uri="{BB962C8B-B14F-4D97-AF65-F5344CB8AC3E}">
        <p14:creationId xmlns:p14="http://schemas.microsoft.com/office/powerpoint/2010/main" val="2262898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60F2ED5-4389-488C-9529-81D35DE04130}" type="datetime1">
              <a:rPr lang="en-IN" smtClean="0"/>
              <a:t>04-05-2021</a:t>
            </a:fld>
            <a:endParaRPr lang="en-IN" dirty="0"/>
          </a:p>
        </p:txBody>
      </p:sp>
      <p:sp>
        <p:nvSpPr>
          <p:cNvPr id="3" name="Footer Placeholder 2"/>
          <p:cNvSpPr>
            <a:spLocks noGrp="1"/>
          </p:cNvSpPr>
          <p:nvPr>
            <p:ph type="ftr" sz="quarter" idx="11"/>
          </p:nvPr>
        </p:nvSpPr>
        <p:spPr>
          <a:xfrm>
            <a:off x="7239000" y="6329325"/>
            <a:ext cx="4114800" cy="365125"/>
          </a:xfrm>
          <a:prstGeom prst="rect">
            <a:avLst/>
          </a:prstGeom>
        </p:spPr>
        <p:txBody>
          <a:bodyPr/>
          <a:lstStyle/>
          <a:p>
            <a:endParaRPr lang="en-IN" dirty="0"/>
          </a:p>
        </p:txBody>
      </p:sp>
      <p:sp>
        <p:nvSpPr>
          <p:cNvPr id="4" name="Slide Number Placeholder 3"/>
          <p:cNvSpPr>
            <a:spLocks noGrp="1"/>
          </p:cNvSpPr>
          <p:nvPr>
            <p:ph type="sldNum" sz="quarter" idx="12"/>
          </p:nvPr>
        </p:nvSpPr>
        <p:spPr>
          <a:xfrm>
            <a:off x="3538868" y="6356349"/>
            <a:ext cx="2743200" cy="365125"/>
          </a:xfrm>
          <a:prstGeom prst="rect">
            <a:avLst/>
          </a:prstGeom>
        </p:spPr>
        <p:txBody>
          <a:bodyPr/>
          <a:lstStyle/>
          <a:p>
            <a:fld id="{80EA8F26-D01C-4D83-A07A-6FC2B1EB6704}" type="slidenum">
              <a:rPr lang="en-IN" smtClean="0"/>
              <a:t>‹#›</a:t>
            </a:fld>
            <a:endParaRPr lang="en-IN" dirty="0"/>
          </a:p>
        </p:txBody>
      </p:sp>
    </p:spTree>
    <p:extLst>
      <p:ext uri="{BB962C8B-B14F-4D97-AF65-F5344CB8AC3E}">
        <p14:creationId xmlns:p14="http://schemas.microsoft.com/office/powerpoint/2010/main" val="267122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68907E6-0A5D-4935-BBE3-8FDEB310E38A}" type="datetime1">
              <a:rPr lang="en-IN" smtClean="0"/>
              <a:t>04-05-2021</a:t>
            </a:fld>
            <a:endParaRPr lang="en-IN" dirty="0"/>
          </a:p>
        </p:txBody>
      </p:sp>
      <p:sp>
        <p:nvSpPr>
          <p:cNvPr id="6" name="Footer Placeholder 5"/>
          <p:cNvSpPr>
            <a:spLocks noGrp="1"/>
          </p:cNvSpPr>
          <p:nvPr>
            <p:ph type="ftr" sz="quarter" idx="11"/>
          </p:nvPr>
        </p:nvSpPr>
        <p:spPr>
          <a:xfrm>
            <a:off x="7239000" y="6329325"/>
            <a:ext cx="4114800" cy="365125"/>
          </a:xfrm>
          <a:prstGeom prst="rect">
            <a:avLst/>
          </a:prstGeom>
        </p:spPr>
        <p:txBody>
          <a:bodyPr/>
          <a:lstStyle/>
          <a:p>
            <a:endParaRPr lang="en-IN" dirty="0"/>
          </a:p>
        </p:txBody>
      </p:sp>
      <p:sp>
        <p:nvSpPr>
          <p:cNvPr id="7" name="Slide Number Placeholder 6"/>
          <p:cNvSpPr>
            <a:spLocks noGrp="1"/>
          </p:cNvSpPr>
          <p:nvPr>
            <p:ph type="sldNum" sz="quarter" idx="12"/>
          </p:nvPr>
        </p:nvSpPr>
        <p:spPr>
          <a:xfrm>
            <a:off x="3719623" y="6354430"/>
            <a:ext cx="2743200" cy="365125"/>
          </a:xfrm>
          <a:prstGeom prst="rect">
            <a:avLst/>
          </a:prstGeom>
        </p:spPr>
        <p:txBody>
          <a:bodyPr/>
          <a:lstStyle/>
          <a:p>
            <a:fld id="{80EA8F26-D01C-4D83-A07A-6FC2B1EB6704}" type="slidenum">
              <a:rPr lang="en-IN" smtClean="0"/>
              <a:t>‹#›</a:t>
            </a:fld>
            <a:endParaRPr lang="en-IN" dirty="0"/>
          </a:p>
        </p:txBody>
      </p:sp>
    </p:spTree>
    <p:extLst>
      <p:ext uri="{BB962C8B-B14F-4D97-AF65-F5344CB8AC3E}">
        <p14:creationId xmlns:p14="http://schemas.microsoft.com/office/powerpoint/2010/main" val="286900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D4700DA-0D96-473F-A6EA-EFDC53FC36E0}" type="datetime1">
              <a:rPr lang="en-IN" smtClean="0"/>
              <a:t>04-05-2021</a:t>
            </a:fld>
            <a:endParaRPr lang="en-IN" dirty="0"/>
          </a:p>
        </p:txBody>
      </p:sp>
      <p:sp>
        <p:nvSpPr>
          <p:cNvPr id="6" name="Footer Placeholder 5"/>
          <p:cNvSpPr>
            <a:spLocks noGrp="1"/>
          </p:cNvSpPr>
          <p:nvPr>
            <p:ph type="ftr" sz="quarter" idx="11"/>
          </p:nvPr>
        </p:nvSpPr>
        <p:spPr>
          <a:xfrm>
            <a:off x="7239000" y="6329325"/>
            <a:ext cx="4114800" cy="365125"/>
          </a:xfrm>
          <a:prstGeom prst="rect">
            <a:avLst/>
          </a:prstGeom>
        </p:spPr>
        <p:txBody>
          <a:bodyPr/>
          <a:lstStyle/>
          <a:p>
            <a:endParaRPr lang="en-IN" dirty="0"/>
          </a:p>
        </p:txBody>
      </p:sp>
      <p:sp>
        <p:nvSpPr>
          <p:cNvPr id="7" name="Slide Number Placeholder 6"/>
          <p:cNvSpPr>
            <a:spLocks noGrp="1"/>
          </p:cNvSpPr>
          <p:nvPr>
            <p:ph type="sldNum" sz="quarter" idx="12"/>
          </p:nvPr>
        </p:nvSpPr>
        <p:spPr>
          <a:xfrm>
            <a:off x="3719623" y="6354430"/>
            <a:ext cx="2743200" cy="365125"/>
          </a:xfrm>
          <a:prstGeom prst="rect">
            <a:avLst/>
          </a:prstGeom>
        </p:spPr>
        <p:txBody>
          <a:bodyPr/>
          <a:lstStyle/>
          <a:p>
            <a:fld id="{80EA8F26-D01C-4D83-A07A-6FC2B1EB6704}" type="slidenum">
              <a:rPr lang="en-IN" smtClean="0"/>
              <a:t>‹#›</a:t>
            </a:fld>
            <a:endParaRPr lang="en-IN" dirty="0"/>
          </a:p>
        </p:txBody>
      </p:sp>
    </p:spTree>
    <p:extLst>
      <p:ext uri="{BB962C8B-B14F-4D97-AF65-F5344CB8AC3E}">
        <p14:creationId xmlns:p14="http://schemas.microsoft.com/office/powerpoint/2010/main" val="291980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3641035" y="629008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5CE47-116F-4A2F-B9A2-F92DA3A30304}" type="slidenum">
              <a:rPr lang="en-IN" smtClean="0"/>
              <a:t>‹#›</a:t>
            </a:fld>
            <a:endParaRPr lang="en-IN" dirty="0"/>
          </a:p>
        </p:txBody>
      </p:sp>
    </p:spTree>
    <p:extLst>
      <p:ext uri="{BB962C8B-B14F-4D97-AF65-F5344CB8AC3E}">
        <p14:creationId xmlns:p14="http://schemas.microsoft.com/office/powerpoint/2010/main" val="20671888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microsoft.com/office/2007/relationships/hdphoto" Target="../media/hdphoto88.wdp"/><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microsoft.com/office/2007/relationships/hdphoto" Target="../media/hdphoto89.wdp"/><Relationship Id="rId2" Type="http://schemas.openxmlformats.org/officeDocument/2006/relationships/image" Target="../media/image125.png"/><Relationship Id="rId1" Type="http://schemas.openxmlformats.org/officeDocument/2006/relationships/slideLayout" Target="../slideLayouts/slideLayout2.xml"/><Relationship Id="rId5" Type="http://schemas.microsoft.com/office/2007/relationships/hdphoto" Target="../media/hdphoto90.wdp"/><Relationship Id="rId4" Type="http://schemas.openxmlformats.org/officeDocument/2006/relationships/image" Target="../media/image126.png"/></Relationships>
</file>

<file path=ppt/slides/_rels/slide103.xml.rels><?xml version="1.0" encoding="UTF-8" standalone="yes"?>
<Relationships xmlns="http://schemas.openxmlformats.org/package/2006/relationships"><Relationship Id="rId3" Type="http://schemas.microsoft.com/office/2007/relationships/hdphoto" Target="../media/hdphoto91.wdp"/><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microsoft.com/office/2007/relationships/hdphoto" Target="../media/hdphoto92.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microsoft.com/office/2007/relationships/hdphoto" Target="../media/hdphoto93.wdp"/><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0.png"/><Relationship Id="rId5" Type="http://schemas.microsoft.com/office/2007/relationships/hdphoto" Target="../media/hdphoto12.wdp"/><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2.png"/><Relationship Id="rId1" Type="http://schemas.openxmlformats.org/officeDocument/2006/relationships/slideLayout" Target="../slideLayouts/slideLayout5.xml"/><Relationship Id="rId5" Type="http://schemas.microsoft.com/office/2007/relationships/hdphoto" Target="../media/hdphoto15.wdp"/><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4.png"/><Relationship Id="rId1" Type="http://schemas.openxmlformats.org/officeDocument/2006/relationships/slideLayout" Target="../slideLayouts/slideLayout7.xml"/><Relationship Id="rId5" Type="http://schemas.microsoft.com/office/2007/relationships/hdphoto" Target="../media/hdphoto17.wdp"/><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7.png"/><Relationship Id="rId1" Type="http://schemas.openxmlformats.org/officeDocument/2006/relationships/slideLayout" Target="../slideLayouts/slideLayout5.xml"/><Relationship Id="rId5" Type="http://schemas.microsoft.com/office/2007/relationships/hdphoto" Target="../media/hdphoto20.wdp"/><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9.png"/><Relationship Id="rId1" Type="http://schemas.openxmlformats.org/officeDocument/2006/relationships/slideLayout" Target="../slideLayouts/slideLayout5.xml"/><Relationship Id="rId5" Type="http://schemas.microsoft.com/office/2007/relationships/hdphoto" Target="../media/hdphoto22.wdp"/><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2.png"/><Relationship Id="rId1" Type="http://schemas.openxmlformats.org/officeDocument/2006/relationships/slideLayout" Target="../slideLayouts/slideLayout5.xml"/><Relationship Id="rId5" Type="http://schemas.microsoft.com/office/2007/relationships/hdphoto" Target="../media/hdphoto25.wdp"/><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7.png"/><Relationship Id="rId1" Type="http://schemas.openxmlformats.org/officeDocument/2006/relationships/slideLayout" Target="../slideLayouts/slideLayout7.xml"/><Relationship Id="rId5" Type="http://schemas.microsoft.com/office/2007/relationships/hdphoto" Target="../media/hdphoto27.wdp"/><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39.png"/><Relationship Id="rId1" Type="http://schemas.openxmlformats.org/officeDocument/2006/relationships/slideLayout" Target="../slideLayouts/slideLayout7.xml"/><Relationship Id="rId5" Type="http://schemas.microsoft.com/office/2007/relationships/hdphoto" Target="../media/hdphoto29.wdp"/><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41.png"/><Relationship Id="rId1" Type="http://schemas.openxmlformats.org/officeDocument/2006/relationships/slideLayout" Target="../slideLayouts/slideLayout7.xml"/><Relationship Id="rId5" Type="http://schemas.microsoft.com/office/2007/relationships/hdphoto" Target="../media/hdphoto31.wdp"/><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42.png"/><Relationship Id="rId1" Type="http://schemas.openxmlformats.org/officeDocument/2006/relationships/slideLayout" Target="../slideLayouts/slideLayout7.xml"/><Relationship Id="rId5" Type="http://schemas.microsoft.com/office/2007/relationships/hdphoto" Target="../media/hdphoto32.wdp"/><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46.png"/><Relationship Id="rId1" Type="http://schemas.openxmlformats.org/officeDocument/2006/relationships/slideLayout" Target="../slideLayouts/slideLayout7.xml"/><Relationship Id="rId5" Type="http://schemas.microsoft.com/office/2007/relationships/hdphoto" Target="../media/hdphoto35.wdp"/><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48.png"/><Relationship Id="rId1" Type="http://schemas.openxmlformats.org/officeDocument/2006/relationships/slideLayout" Target="../slideLayouts/slideLayout7.xml"/><Relationship Id="rId5" Type="http://schemas.microsoft.com/office/2007/relationships/hdphoto" Target="../media/hdphoto37.wdp"/><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microsoft.com/office/2007/relationships/hdphoto" Target="../media/hdphoto40.wdp"/></Relationships>
</file>

<file path=ppt/slides/_rels/slide4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43.wdp"/></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44.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47.wdp"/><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microsoft.com/office/2007/relationships/hdphoto" Target="../media/hdphoto48.wdp"/><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microsoft.com/office/2007/relationships/hdphoto" Target="../media/hdphoto49.wdp"/><Relationship Id="rId2" Type="http://schemas.openxmlformats.org/officeDocument/2006/relationships/image" Target="../media/image67.png"/><Relationship Id="rId1" Type="http://schemas.openxmlformats.org/officeDocument/2006/relationships/slideLayout" Target="../slideLayouts/slideLayout7.xml"/><Relationship Id="rId5" Type="http://schemas.microsoft.com/office/2007/relationships/hdphoto" Target="../media/hdphoto50.wdp"/><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microsoft.com/office/2007/relationships/hdphoto" Target="../media/hdphoto52.wdp"/></Relationships>
</file>

<file path=ppt/slides/_rels/slide61.xml.rels><?xml version="1.0" encoding="UTF-8" standalone="yes"?>
<Relationships xmlns="http://schemas.openxmlformats.org/package/2006/relationships"><Relationship Id="rId3" Type="http://schemas.microsoft.com/office/2007/relationships/hdphoto" Target="../media/hdphoto53.wdp"/><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microsoft.com/office/2007/relationships/hdphoto" Target="../media/hdphoto54.wdp"/><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microsoft.com/office/2007/relationships/hdphoto" Target="../media/hdphoto55.wdp"/><Relationship Id="rId2" Type="http://schemas.openxmlformats.org/officeDocument/2006/relationships/image" Target="../media/image74.png"/><Relationship Id="rId1" Type="http://schemas.openxmlformats.org/officeDocument/2006/relationships/slideLayout" Target="../slideLayouts/slideLayout7.xml"/><Relationship Id="rId5" Type="http://schemas.microsoft.com/office/2007/relationships/hdphoto" Target="../media/hdphoto56.wdp"/><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microsoft.com/office/2007/relationships/hdphoto" Target="../media/hdphoto57.wdp"/><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microsoft.com/office/2007/relationships/hdphoto" Target="../media/hdphoto58.wdp"/><Relationship Id="rId2" Type="http://schemas.openxmlformats.org/officeDocument/2006/relationships/image" Target="../media/image78.png"/><Relationship Id="rId1" Type="http://schemas.openxmlformats.org/officeDocument/2006/relationships/slideLayout" Target="../slideLayouts/slideLayout2.xml"/><Relationship Id="rId5" Type="http://schemas.microsoft.com/office/2007/relationships/hdphoto" Target="../media/hdphoto59.wdp"/><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microsoft.com/office/2007/relationships/hdphoto" Target="../media/hdphoto60.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microsoft.com/office/2007/relationships/hdphoto" Target="../media/hdphoto61.wdp"/><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microsoft.com/office/2007/relationships/hdphoto" Target="../media/hdphoto62.wdp"/><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microsoft.com/office/2007/relationships/hdphoto" Target="../media/hdphoto63.wdp"/><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microsoft.com/office/2007/relationships/hdphoto" Target="../media/hdphoto64.wdp"/><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microsoft.com/office/2007/relationships/hdphoto" Target="../media/hdphoto65.wdp"/><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microsoft.com/office/2007/relationships/hdphoto" Target="../media/hdphoto66.wdp"/><Relationship Id="rId2" Type="http://schemas.openxmlformats.org/officeDocument/2006/relationships/image" Target="../media/image90.png"/><Relationship Id="rId1" Type="http://schemas.openxmlformats.org/officeDocument/2006/relationships/slideLayout" Target="../slideLayouts/slideLayout2.xml"/><Relationship Id="rId5" Type="http://schemas.microsoft.com/office/2007/relationships/hdphoto" Target="../media/hdphoto67.wdp"/><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microsoft.com/office/2007/relationships/hdphoto" Target="../media/hdphoto68.wdp"/><Relationship Id="rId2" Type="http://schemas.openxmlformats.org/officeDocument/2006/relationships/image" Target="../media/image92.png"/><Relationship Id="rId1" Type="http://schemas.openxmlformats.org/officeDocument/2006/relationships/slideLayout" Target="../slideLayouts/slideLayout2.xml"/><Relationship Id="rId5" Type="http://schemas.microsoft.com/office/2007/relationships/hdphoto" Target="../media/hdphoto69.wdp"/><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microsoft.com/office/2007/relationships/hdphoto" Target="../media/hdphoto70.wdp"/><Relationship Id="rId2" Type="http://schemas.openxmlformats.org/officeDocument/2006/relationships/image" Target="../media/image94.png"/><Relationship Id="rId1" Type="http://schemas.openxmlformats.org/officeDocument/2006/relationships/slideLayout" Target="../slideLayouts/slideLayout2.xml"/><Relationship Id="rId5" Type="http://schemas.microsoft.com/office/2007/relationships/hdphoto" Target="../media/hdphoto71.wdp"/><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microsoft.com/office/2007/relationships/hdphoto" Target="../media/hdphoto72.wdp"/></Relationships>
</file>

<file path=ppt/slides/_rels/slide83.xml.rels><?xml version="1.0" encoding="UTF-8" standalone="yes"?>
<Relationships xmlns="http://schemas.openxmlformats.org/package/2006/relationships"><Relationship Id="rId3" Type="http://schemas.microsoft.com/office/2007/relationships/hdphoto" Target="../media/hdphoto73.wdp"/><Relationship Id="rId2" Type="http://schemas.openxmlformats.org/officeDocument/2006/relationships/image" Target="../media/image98.png"/><Relationship Id="rId1" Type="http://schemas.openxmlformats.org/officeDocument/2006/relationships/slideLayout" Target="../slideLayouts/slideLayout2.xml"/><Relationship Id="rId5" Type="http://schemas.microsoft.com/office/2007/relationships/hdphoto" Target="../media/hdphoto74.wdp"/><Relationship Id="rId4" Type="http://schemas.openxmlformats.org/officeDocument/2006/relationships/image" Target="../media/image99.png"/></Relationships>
</file>

<file path=ppt/slides/_rels/slide84.xml.rels><?xml version="1.0" encoding="UTF-8" standalone="yes"?>
<Relationships xmlns="http://schemas.openxmlformats.org/package/2006/relationships"><Relationship Id="rId3" Type="http://schemas.microsoft.com/office/2007/relationships/hdphoto" Target="../media/hdphoto75.wdp"/><Relationship Id="rId2" Type="http://schemas.openxmlformats.org/officeDocument/2006/relationships/image" Target="../media/image100.png"/><Relationship Id="rId1" Type="http://schemas.openxmlformats.org/officeDocument/2006/relationships/slideLayout" Target="../slideLayouts/slideLayout2.xml"/><Relationship Id="rId5" Type="http://schemas.microsoft.com/office/2007/relationships/hdphoto" Target="../media/hdphoto76.wdp"/><Relationship Id="rId4" Type="http://schemas.openxmlformats.org/officeDocument/2006/relationships/image" Target="../media/image101.pn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4.png"/><Relationship Id="rId4" Type="http://schemas.microsoft.com/office/2007/relationships/hdphoto" Target="../media/hdphoto77.wdp"/></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78.wdp"/><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79.wdp"/><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microsoft.com/office/2007/relationships/hdphoto" Target="../media/hdphoto80.wdp"/><Relationship Id="rId2" Type="http://schemas.openxmlformats.org/officeDocument/2006/relationships/image" Target="../media/image113.png"/><Relationship Id="rId1" Type="http://schemas.openxmlformats.org/officeDocument/2006/relationships/slideLayout" Target="../slideLayouts/slideLayout2.xml"/><Relationship Id="rId5" Type="http://schemas.microsoft.com/office/2007/relationships/hdphoto" Target="../media/hdphoto81.wdp"/><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3" Type="http://schemas.microsoft.com/office/2007/relationships/hdphoto" Target="../media/hdphoto82.wdp"/><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microsoft.com/office/2007/relationships/hdphoto" Target="../media/hdphoto83.wdp"/><Relationship Id="rId2" Type="http://schemas.openxmlformats.org/officeDocument/2006/relationships/image" Target="../media/image117.png"/><Relationship Id="rId1" Type="http://schemas.openxmlformats.org/officeDocument/2006/relationships/slideLayout" Target="../slideLayouts/slideLayout2.xml"/><Relationship Id="rId5" Type="http://schemas.microsoft.com/office/2007/relationships/hdphoto" Target="../media/hdphoto84.wdp"/><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3" Type="http://schemas.microsoft.com/office/2007/relationships/hdphoto" Target="../media/hdphoto85.wdp"/><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microsoft.com/office/2007/relationships/hdphoto" Target="../media/hdphoto86.wdp"/></Relationships>
</file>

<file path=ppt/slides/_rels/slide99.xml.rels><?xml version="1.0" encoding="UTF-8" standalone="yes"?>
<Relationships xmlns="http://schemas.openxmlformats.org/package/2006/relationships"><Relationship Id="rId3" Type="http://schemas.microsoft.com/office/2007/relationships/hdphoto" Target="../media/hdphoto87.wdp"/><Relationship Id="rId2" Type="http://schemas.openxmlformats.org/officeDocument/2006/relationships/image" Target="../media/image1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4A7D24E-2D2F-4AC7-B0C8-4B6038F3FEFC}"/>
              </a:ext>
            </a:extLst>
          </p:cNvPr>
          <p:cNvSpPr txBox="1"/>
          <p:nvPr/>
        </p:nvSpPr>
        <p:spPr>
          <a:xfrm>
            <a:off x="-1" y="4411176"/>
            <a:ext cx="9103057" cy="1292662"/>
          </a:xfrm>
          <a:prstGeom prst="rect">
            <a:avLst/>
          </a:prstGeom>
          <a:noFill/>
        </p:spPr>
        <p:txBody>
          <a:bodyPr wrap="square" rtlCol="0">
            <a:spAutoFit/>
          </a:bodyPr>
          <a:lstStyle/>
          <a:p>
            <a:r>
              <a:rPr lang="en-GB" sz="2800" b="1" dirty="0">
                <a:solidFill>
                  <a:schemeClr val="bg1"/>
                </a:solidFill>
                <a:latin typeface="Arial" panose="020B0604020202020204" pitchFamily="34" charset="0"/>
                <a:ea typeface="Roboto" panose="02000000000000000000" pitchFamily="2" charset="0"/>
                <a:cs typeface="Arial" panose="020B0604020202020204" pitchFamily="34" charset="0"/>
              </a:rPr>
              <a:t>Research Information System </a:t>
            </a:r>
            <a:r>
              <a:rPr lang="en-IN" sz="2500" b="1" dirty="0">
                <a:solidFill>
                  <a:schemeClr val="bg1"/>
                </a:solidFill>
                <a:latin typeface="Arial" panose="020B0604020202020204" pitchFamily="34" charset="0"/>
                <a:cs typeface="Arial" panose="020B0604020202020204" pitchFamily="34" charset="0"/>
              </a:rPr>
              <a:t>(RISE)</a:t>
            </a:r>
          </a:p>
          <a:p>
            <a:endParaRPr lang="en-IN" sz="2500" b="1" dirty="0">
              <a:solidFill>
                <a:schemeClr val="bg1"/>
              </a:solidFill>
              <a:latin typeface="Arial" panose="020B0604020202020204" pitchFamily="34" charset="0"/>
              <a:cs typeface="Arial" panose="020B0604020202020204" pitchFamily="34" charset="0"/>
            </a:endParaRPr>
          </a:p>
          <a:p>
            <a:r>
              <a:rPr lang="en-IN" sz="2500" b="1" dirty="0">
                <a:solidFill>
                  <a:schemeClr val="bg1"/>
                </a:solidFill>
                <a:latin typeface="Arial" panose="020B0604020202020204" pitchFamily="34" charset="0"/>
                <a:cs typeface="Arial" panose="020B0604020202020204" pitchFamily="34" charset="0"/>
              </a:rPr>
              <a:t>Administrative Dashboard (Admin Users)</a:t>
            </a:r>
          </a:p>
        </p:txBody>
      </p:sp>
      <p:sp>
        <p:nvSpPr>
          <p:cNvPr id="2" name="Slide Number Placeholder 1"/>
          <p:cNvSpPr>
            <a:spLocks noGrp="1"/>
          </p:cNvSpPr>
          <p:nvPr>
            <p:ph type="sldNum" sz="quarter" idx="12"/>
          </p:nvPr>
        </p:nvSpPr>
        <p:spPr/>
        <p:txBody>
          <a:bodyPr/>
          <a:lstStyle/>
          <a:p>
            <a:fld id="{80EA8F26-D01C-4D83-A07A-6FC2B1EB6704}" type="slidenum">
              <a:rPr lang="en-IN" smtClean="0"/>
              <a:t>1</a:t>
            </a:fld>
            <a:endParaRPr lang="en-IN" dirty="0"/>
          </a:p>
        </p:txBody>
      </p:sp>
    </p:spTree>
    <p:extLst>
      <p:ext uri="{BB962C8B-B14F-4D97-AF65-F5344CB8AC3E}">
        <p14:creationId xmlns:p14="http://schemas.microsoft.com/office/powerpoint/2010/main" val="1152431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2262" y="1773172"/>
            <a:ext cx="7767133" cy="304817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277682" y="80461"/>
            <a:ext cx="5603976" cy="649657"/>
          </a:xfrm>
        </p:spPr>
        <p:txBody>
          <a:bodyPr vert="horz" lIns="91440" tIns="45720" rIns="91440" bIns="45720" rtlCol="0" anchor="ctr">
            <a:normAutofit/>
          </a:bodyPr>
          <a:lstStyle/>
          <a:p>
            <a:pPr algn="ctr"/>
            <a:r>
              <a:rPr lang="en-IN" sz="3200" b="1" dirty="0">
                <a:latin typeface="Calibri" panose="020F0502020204030204" pitchFamily="34" charset="0"/>
                <a:cs typeface="Calibri" panose="020F0502020204030204" pitchFamily="34" charset="0"/>
              </a:rPr>
              <a:t>Create New Questionnaire (I)</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10</a:t>
            </a:fld>
            <a:endParaRPr lang="en-IN" dirty="0"/>
          </a:p>
        </p:txBody>
      </p:sp>
      <p:grpSp>
        <p:nvGrpSpPr>
          <p:cNvPr id="29" name="Group 84"/>
          <p:cNvGrpSpPr>
            <a:grpSpLocks/>
          </p:cNvGrpSpPr>
          <p:nvPr/>
        </p:nvGrpSpPr>
        <p:grpSpPr bwMode="auto">
          <a:xfrm>
            <a:off x="743747" y="5435638"/>
            <a:ext cx="5152086" cy="802935"/>
            <a:chOff x="578528" y="4453511"/>
            <a:chExt cx="6743011" cy="424625"/>
          </a:xfrm>
        </p:grpSpPr>
        <p:sp>
          <p:nvSpPr>
            <p:cNvPr id="30" name="Content Placeholder 3"/>
            <p:cNvSpPr txBox="1">
              <a:spLocks/>
            </p:cNvSpPr>
            <p:nvPr/>
          </p:nvSpPr>
          <p:spPr bwMode="auto">
            <a:xfrm>
              <a:off x="1277133" y="4456334"/>
              <a:ext cx="6044406" cy="421802"/>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By default the Questionnaire </a:t>
              </a:r>
              <a:r>
                <a:rPr lang="en-US" sz="1600" b="1" dirty="0">
                  <a:cs typeface="Calibri" panose="020F0502020204030204" pitchFamily="34" charset="0"/>
                </a:rPr>
                <a:t>Header</a:t>
              </a:r>
              <a:r>
                <a:rPr lang="en-US" sz="1600" dirty="0">
                  <a:cs typeface="Calibri" panose="020F0502020204030204" pitchFamily="34" charset="0"/>
                </a:rPr>
                <a:t> tab is displayed</a:t>
              </a:r>
            </a:p>
            <a:p>
              <a:pPr>
                <a:lnSpc>
                  <a:spcPct val="150000"/>
                </a:lnSpc>
              </a:pPr>
              <a:endParaRPr lang="en-US" sz="1600" dirty="0">
                <a:cs typeface="Calibri" panose="020F0502020204030204" pitchFamily="34" charset="0"/>
              </a:endParaRPr>
            </a:p>
          </p:txBody>
        </p:sp>
        <p:sp>
          <p:nvSpPr>
            <p:cNvPr id="31" name="Pentagon 46"/>
            <p:cNvSpPr/>
            <p:nvPr/>
          </p:nvSpPr>
          <p:spPr>
            <a:xfrm>
              <a:off x="578528" y="4453511"/>
              <a:ext cx="666944" cy="16103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r>
                <a:rPr lang="en-US" sz="1600" b="1" dirty="0"/>
                <a:t>1</a:t>
              </a:r>
              <a:endParaRPr lang="en-IN" sz="1600" b="1" dirty="0"/>
            </a:p>
          </p:txBody>
        </p:sp>
      </p:grpSp>
      <p:sp>
        <p:nvSpPr>
          <p:cNvPr id="10" name="Rectangle 9"/>
          <p:cNvSpPr/>
          <p:nvPr/>
        </p:nvSpPr>
        <p:spPr>
          <a:xfrm>
            <a:off x="329558" y="2647753"/>
            <a:ext cx="7615593" cy="213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84"/>
          <p:cNvGrpSpPr>
            <a:grpSpLocks/>
          </p:cNvGrpSpPr>
          <p:nvPr/>
        </p:nvGrpSpPr>
        <p:grpSpPr bwMode="auto">
          <a:xfrm>
            <a:off x="7950377" y="384465"/>
            <a:ext cx="3969345" cy="5854105"/>
            <a:chOff x="257577" y="4185091"/>
            <a:chExt cx="5195048" cy="3095894"/>
          </a:xfrm>
        </p:grpSpPr>
        <p:sp>
          <p:nvSpPr>
            <p:cNvPr id="22" name="Content Placeholder 3"/>
            <p:cNvSpPr txBox="1">
              <a:spLocks/>
            </p:cNvSpPr>
            <p:nvPr/>
          </p:nvSpPr>
          <p:spPr bwMode="auto">
            <a:xfrm>
              <a:off x="1277131" y="4185091"/>
              <a:ext cx="4175494" cy="3095894"/>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b="1" dirty="0">
                  <a:cs typeface="Calibri" panose="020F0502020204030204" pitchFamily="34" charset="0"/>
                </a:rPr>
                <a:t>Enter</a:t>
              </a:r>
              <a:r>
                <a:rPr lang="en-US" sz="1600" dirty="0">
                  <a:cs typeface="Calibri" panose="020F0502020204030204" pitchFamily="34" charset="0"/>
                </a:rPr>
                <a:t>  the following and click</a:t>
              </a:r>
              <a:r>
                <a:rPr lang="en-US" sz="1600" b="1" dirty="0">
                  <a:cs typeface="Calibri" panose="020F0502020204030204" pitchFamily="34" charset="0"/>
                </a:rPr>
                <a:t> Add +</a:t>
              </a:r>
              <a:r>
                <a:rPr lang="en-US" sz="1600" dirty="0">
                  <a:cs typeface="Calibri" panose="020F0502020204030204" pitchFamily="34" charset="0"/>
                </a:rPr>
                <a:t> icon button:</a:t>
              </a:r>
            </a:p>
            <a:p>
              <a:pPr>
                <a:lnSpc>
                  <a:spcPct val="150000"/>
                </a:lnSpc>
              </a:pPr>
              <a:r>
                <a:rPr lang="en-US" sz="1600" b="1" dirty="0">
                  <a:cs typeface="Calibri" panose="020F0502020204030204" pitchFamily="34" charset="0"/>
                </a:rPr>
                <a:t>Title – </a:t>
              </a:r>
              <a:r>
                <a:rPr lang="en-US" sz="1600" dirty="0">
                  <a:cs typeface="Calibri" panose="020F0502020204030204" pitchFamily="34" charset="0"/>
                </a:rPr>
                <a:t>Questionnaire title</a:t>
              </a:r>
              <a:endParaRPr lang="en-US" sz="1600" b="1" dirty="0">
                <a:cs typeface="Calibri" panose="020F0502020204030204" pitchFamily="34" charset="0"/>
              </a:endParaRPr>
            </a:p>
            <a:p>
              <a:pPr>
                <a:lnSpc>
                  <a:spcPct val="150000"/>
                </a:lnSpc>
              </a:pPr>
              <a:r>
                <a:rPr lang="en-US" sz="1600" b="1" dirty="0">
                  <a:cs typeface="Calibri" panose="020F0502020204030204" pitchFamily="34" charset="0"/>
                </a:rPr>
                <a:t>Description – </a:t>
              </a:r>
              <a:r>
                <a:rPr lang="en-US" sz="1600" dirty="0">
                  <a:cs typeface="Calibri" panose="020F0502020204030204" pitchFamily="34" charset="0"/>
                </a:rPr>
                <a:t>short description</a:t>
              </a:r>
            </a:p>
            <a:p>
              <a:pPr>
                <a:lnSpc>
                  <a:spcPct val="150000"/>
                </a:lnSpc>
              </a:pPr>
              <a:r>
                <a:rPr lang="en-US" sz="1600" b="1" dirty="0">
                  <a:cs typeface="Calibri" panose="020F0502020204030204" pitchFamily="34" charset="0"/>
                </a:rPr>
                <a:t>Mandatory – </a:t>
              </a:r>
              <a:r>
                <a:rPr lang="en-US" sz="1600" dirty="0">
                  <a:cs typeface="Calibri" panose="020F0502020204030204" pitchFamily="34" charset="0"/>
                </a:rPr>
                <a:t>To mark this Questionnaire mandatory</a:t>
              </a:r>
            </a:p>
            <a:p>
              <a:pPr>
                <a:lnSpc>
                  <a:spcPct val="150000"/>
                </a:lnSpc>
              </a:pPr>
              <a:r>
                <a:rPr lang="en-US" sz="1600" b="1" dirty="0">
                  <a:cs typeface="Calibri" panose="020F0502020204030204" pitchFamily="34" charset="0"/>
                </a:rPr>
                <a:t>Applied to </a:t>
              </a:r>
              <a:r>
                <a:rPr lang="en-US" sz="1600" dirty="0">
                  <a:cs typeface="Calibri" panose="020F0502020204030204" pitchFamily="34" charset="0"/>
                </a:rPr>
                <a:t>– dropdown to specify which functional module this Questionnaire is applicable to</a:t>
              </a:r>
            </a:p>
            <a:p>
              <a:pPr>
                <a:lnSpc>
                  <a:spcPct val="150000"/>
                </a:lnSpc>
              </a:pPr>
              <a:r>
                <a:rPr lang="en-US" sz="1600" b="1" dirty="0">
                  <a:cs typeface="Calibri" panose="020F0502020204030204" pitchFamily="34" charset="0"/>
                </a:rPr>
                <a:t>Sub Section – </a:t>
              </a:r>
              <a:r>
                <a:rPr lang="en-US" sz="1600" dirty="0">
                  <a:cs typeface="Calibri" panose="020F0502020204030204" pitchFamily="34" charset="0"/>
                </a:rPr>
                <a:t>dropdown to specify the sub section of the “</a:t>
              </a:r>
              <a:r>
                <a:rPr lang="en-US" sz="1600" b="1" dirty="0">
                  <a:cs typeface="Calibri" panose="020F0502020204030204" pitchFamily="34" charset="0"/>
                </a:rPr>
                <a:t>Applied to</a:t>
              </a:r>
              <a:r>
                <a:rPr lang="en-US" sz="1600" dirty="0">
                  <a:cs typeface="Calibri" panose="020F0502020204030204" pitchFamily="34" charset="0"/>
                </a:rPr>
                <a:t>” field</a:t>
              </a:r>
            </a:p>
            <a:p>
              <a:pPr>
                <a:lnSpc>
                  <a:spcPct val="150000"/>
                </a:lnSpc>
              </a:pPr>
              <a:r>
                <a:rPr lang="en-US" sz="1600" b="1" dirty="0">
                  <a:cs typeface="Calibri" panose="020F0502020204030204" pitchFamily="34" charset="0"/>
                </a:rPr>
                <a:t>Rule</a:t>
              </a:r>
              <a:r>
                <a:rPr lang="en-US" sz="1600" dirty="0">
                  <a:cs typeface="Calibri" panose="020F0502020204030204" pitchFamily="34" charset="0"/>
                </a:rPr>
                <a:t> – Dropdown to select Questionnaire business rule</a:t>
              </a:r>
            </a:p>
            <a:p>
              <a:pPr>
                <a:lnSpc>
                  <a:spcPct val="150000"/>
                </a:lnSpc>
              </a:pPr>
              <a:r>
                <a:rPr lang="en-US" sz="1600" b="1" dirty="0">
                  <a:cs typeface="Calibri" panose="020F0502020204030204" pitchFamily="34" charset="0"/>
                </a:rPr>
                <a:t>Questionnaire</a:t>
              </a:r>
              <a:r>
                <a:rPr lang="en-US" sz="1600" dirty="0">
                  <a:cs typeface="Calibri" panose="020F0502020204030204" pitchFamily="34" charset="0"/>
                </a:rPr>
                <a:t> </a:t>
              </a:r>
              <a:r>
                <a:rPr lang="en-US" sz="1600" b="1" dirty="0">
                  <a:cs typeface="Calibri" panose="020F0502020204030204" pitchFamily="34" charset="0"/>
                </a:rPr>
                <a:t>Label – </a:t>
              </a:r>
              <a:r>
                <a:rPr lang="en-US" sz="1600" dirty="0">
                  <a:cs typeface="Calibri" panose="020F0502020204030204" pitchFamily="34" charset="0"/>
                </a:rPr>
                <a:t>Label to be displayed in RISE</a:t>
              </a:r>
            </a:p>
          </p:txBody>
        </p:sp>
        <p:sp>
          <p:nvSpPr>
            <p:cNvPr id="23" name="Pentagon 46"/>
            <p:cNvSpPr/>
            <p:nvPr/>
          </p:nvSpPr>
          <p:spPr>
            <a:xfrm>
              <a:off x="257577" y="5417072"/>
              <a:ext cx="1019556" cy="19086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r>
                <a:rPr lang="en-US" sz="1600" b="1" dirty="0"/>
                <a:t>2</a:t>
              </a:r>
              <a:endParaRPr lang="en-IN" sz="1600" b="1" dirty="0"/>
            </a:p>
          </p:txBody>
        </p:sp>
      </p:grpSp>
      <p:grpSp>
        <p:nvGrpSpPr>
          <p:cNvPr id="34" name="Group 26"/>
          <p:cNvGrpSpPr/>
          <p:nvPr/>
        </p:nvGrpSpPr>
        <p:grpSpPr>
          <a:xfrm>
            <a:off x="560382" y="1092156"/>
            <a:ext cx="366731" cy="681016"/>
            <a:chOff x="5627047" y="2160735"/>
            <a:chExt cx="293731" cy="540070"/>
          </a:xfrm>
        </p:grpSpPr>
        <p:sp>
          <p:nvSpPr>
            <p:cNvPr id="35" name="Pentagon 54">
              <a:extLst>
                <a:ext uri="{FF2B5EF4-FFF2-40B4-BE49-F238E27FC236}">
                  <a16:creationId xmlns:a16="http://schemas.microsoft.com/office/drawing/2014/main" id="{12F7669B-B965-47C2-91D5-5092C6931984}"/>
                </a:ext>
              </a:extLst>
            </p:cNvPr>
            <p:cNvSpPr/>
            <p:nvPr/>
          </p:nvSpPr>
          <p:spPr>
            <a:xfrm rot="5400000">
              <a:off x="5503878" y="2283904"/>
              <a:ext cx="540070" cy="293731"/>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Box 35">
              <a:extLst>
                <a:ext uri="{FF2B5EF4-FFF2-40B4-BE49-F238E27FC236}">
                  <a16:creationId xmlns:a16="http://schemas.microsoft.com/office/drawing/2014/main" id="{13A9D2A9-0B10-46B3-9417-3EF09AA40D7A}"/>
                </a:ext>
              </a:extLst>
            </p:cNvPr>
            <p:cNvSpPr txBox="1"/>
            <p:nvPr/>
          </p:nvSpPr>
          <p:spPr>
            <a:xfrm>
              <a:off x="5653095" y="2223409"/>
              <a:ext cx="241634" cy="292893"/>
            </a:xfrm>
            <a:prstGeom prst="rect">
              <a:avLst/>
            </a:prstGeom>
            <a:noFill/>
          </p:spPr>
          <p:txBody>
            <a:bodyPr wrap="none" rtlCol="0">
              <a:spAutoFit/>
            </a:bodyPr>
            <a:lstStyle/>
            <a:p>
              <a:r>
                <a:rPr lang="en-US" b="1" dirty="0">
                  <a:solidFill>
                    <a:schemeClr val="bg1"/>
                  </a:solidFill>
                </a:rPr>
                <a:t>1</a:t>
              </a:r>
              <a:endParaRPr lang="en-IN" b="1" dirty="0">
                <a:solidFill>
                  <a:schemeClr val="bg1"/>
                </a:solidFill>
              </a:endParaRPr>
            </a:p>
          </p:txBody>
        </p:sp>
      </p:grpSp>
      <p:sp>
        <p:nvSpPr>
          <p:cNvPr id="9" name="Rectangle 8"/>
          <p:cNvSpPr/>
          <p:nvPr/>
        </p:nvSpPr>
        <p:spPr>
          <a:xfrm>
            <a:off x="302262" y="1773172"/>
            <a:ext cx="592329" cy="3505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p:cNvSpPr/>
          <p:nvPr/>
        </p:nvSpPr>
        <p:spPr>
          <a:xfrm>
            <a:off x="7433187" y="4454013"/>
            <a:ext cx="265471" cy="2212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p:cNvPicPr>
            <a:picLocks noChangeAspect="1"/>
          </p:cNvPicPr>
          <p:nvPr/>
        </p:nvPicPr>
        <p:blipFill>
          <a:blip r:embed="rId3"/>
          <a:stretch>
            <a:fillRect/>
          </a:stretch>
        </p:blipFill>
        <p:spPr>
          <a:xfrm>
            <a:off x="2946104" y="803146"/>
            <a:ext cx="2331735" cy="523985"/>
          </a:xfrm>
          <a:prstGeom prst="rect">
            <a:avLst/>
          </a:prstGeom>
        </p:spPr>
      </p:pic>
      <p:sp>
        <p:nvSpPr>
          <p:cNvPr id="5" name="Down Arrow 4"/>
          <p:cNvSpPr/>
          <p:nvPr/>
        </p:nvSpPr>
        <p:spPr>
          <a:xfrm>
            <a:off x="3662380" y="1355851"/>
            <a:ext cx="523448" cy="48955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286440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233177" y="1156344"/>
            <a:ext cx="8896416" cy="385810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082481" y="148538"/>
            <a:ext cx="9642485" cy="618240"/>
          </a:xfrm>
        </p:spPr>
        <p:txBody>
          <a:bodyPr vert="horz" lIns="91440" tIns="45720" rIns="91440" bIns="45720" rtlCol="0" anchor="ctr">
            <a:noAutofit/>
          </a:bodyPr>
          <a:lstStyle/>
          <a:p>
            <a:pPr algn="ctr"/>
            <a:r>
              <a:rPr lang="en-IN" sz="3200" b="1" dirty="0">
                <a:latin typeface="Calibri" panose="020F0502020204030204" pitchFamily="34" charset="0"/>
                <a:cs typeface="Calibri" panose="020F0502020204030204" pitchFamily="34" charset="0"/>
              </a:rPr>
              <a:t>Role Maintenance – Assign/Edit Role to Person (II)</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100</a:t>
            </a:fld>
            <a:endParaRPr lang="en-IN" dirty="0"/>
          </a:p>
        </p:txBody>
      </p:sp>
      <p:grpSp>
        <p:nvGrpSpPr>
          <p:cNvPr id="27" name="Group 26"/>
          <p:cNvGrpSpPr/>
          <p:nvPr/>
        </p:nvGrpSpPr>
        <p:grpSpPr>
          <a:xfrm>
            <a:off x="9026174" y="1577883"/>
            <a:ext cx="2911972" cy="2724244"/>
            <a:chOff x="8136482" y="357152"/>
            <a:chExt cx="3308478" cy="2614636"/>
          </a:xfrm>
        </p:grpSpPr>
        <p:grpSp>
          <p:nvGrpSpPr>
            <p:cNvPr id="28" name="Group 27"/>
            <p:cNvGrpSpPr/>
            <p:nvPr/>
          </p:nvGrpSpPr>
          <p:grpSpPr>
            <a:xfrm rot="5400000">
              <a:off x="8197125" y="1543646"/>
              <a:ext cx="378189" cy="499476"/>
              <a:chOff x="5579461" y="2097314"/>
              <a:chExt cx="341315" cy="506167"/>
            </a:xfrm>
            <a:solidFill>
              <a:schemeClr val="accent1">
                <a:lumMod val="75000"/>
              </a:schemeClr>
            </a:solidFill>
          </p:grpSpPr>
          <p:sp>
            <p:nvSpPr>
              <p:cNvPr id="30" name="Pentagon 54">
                <a:extLst>
                  <a:ext uri="{FF2B5EF4-FFF2-40B4-BE49-F238E27FC236}">
                    <a16:creationId xmlns:a16="http://schemas.microsoft.com/office/drawing/2014/main" id="{12F7669B-B965-47C2-91D5-5092C6931984}"/>
                  </a:ext>
                </a:extLst>
              </p:cNvPr>
              <p:cNvSpPr/>
              <p:nvPr/>
            </p:nvSpPr>
            <p:spPr>
              <a:xfrm rot="5400000">
                <a:off x="5511098" y="2193802"/>
                <a:ext cx="485352"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13A9D2A9-0B10-46B3-9417-3EF09AA40D7A}"/>
                  </a:ext>
                </a:extLst>
              </p:cNvPr>
              <p:cNvSpPr txBox="1"/>
              <p:nvPr/>
            </p:nvSpPr>
            <p:spPr>
              <a:xfrm rot="16200000">
                <a:off x="5526948" y="2149827"/>
                <a:ext cx="398278" cy="293251"/>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9" name="Content Placeholder 3"/>
            <p:cNvSpPr txBox="1">
              <a:spLocks/>
            </p:cNvSpPr>
            <p:nvPr/>
          </p:nvSpPr>
          <p:spPr bwMode="auto">
            <a:xfrm>
              <a:off x="8659161" y="357152"/>
              <a:ext cx="2785799" cy="261463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Search and select the </a:t>
              </a:r>
              <a:r>
                <a:rPr lang="en-US" sz="1600" b="1" dirty="0">
                  <a:cs typeface="Calibri" panose="020F0502020204030204" pitchFamily="34" charset="0"/>
                </a:rPr>
                <a:t>Unassigned Roles </a:t>
              </a:r>
              <a:r>
                <a:rPr lang="en-US" sz="1600" dirty="0">
                  <a:cs typeface="Calibri" panose="020F0502020204030204" pitchFamily="34" charset="0"/>
                </a:rPr>
                <a:t>for adding rights to Role.</a:t>
              </a:r>
            </a:p>
            <a:p>
              <a:pPr>
                <a:lnSpc>
                  <a:spcPct val="150000"/>
                </a:lnSpc>
              </a:pPr>
              <a:endParaRPr lang="en-US" sz="1600" dirty="0">
                <a:cs typeface="Calibri" panose="020F0502020204030204" pitchFamily="34" charset="0"/>
              </a:endParaRPr>
            </a:p>
            <a:p>
              <a:pPr>
                <a:lnSpc>
                  <a:spcPct val="150000"/>
                </a:lnSpc>
              </a:pPr>
              <a:r>
                <a:rPr lang="en-US" sz="1600" i="1" dirty="0">
                  <a:cs typeface="Calibri" panose="020F0502020204030204" pitchFamily="34" charset="0"/>
                </a:rPr>
                <a:t>For removing a Role select </a:t>
              </a:r>
              <a:r>
                <a:rPr lang="en-US" sz="1600" b="1" i="1" dirty="0">
                  <a:cs typeface="Calibri" panose="020F0502020204030204" pitchFamily="34" charset="0"/>
                </a:rPr>
                <a:t>Assigned Roles </a:t>
              </a:r>
              <a:r>
                <a:rPr lang="en-US" sz="1600" i="1" dirty="0">
                  <a:cs typeface="Calibri" panose="020F0502020204030204" pitchFamily="34" charset="0"/>
                </a:rPr>
                <a:t>from the Assigned Role section.</a:t>
              </a:r>
            </a:p>
          </p:txBody>
        </p:sp>
      </p:grpSp>
      <p:sp>
        <p:nvSpPr>
          <p:cNvPr id="32" name="Rectangle 31"/>
          <p:cNvSpPr/>
          <p:nvPr/>
        </p:nvSpPr>
        <p:spPr>
          <a:xfrm>
            <a:off x="5135467" y="2723430"/>
            <a:ext cx="3890707" cy="2270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32"/>
          <p:cNvSpPr/>
          <p:nvPr/>
        </p:nvSpPr>
        <p:spPr>
          <a:xfrm>
            <a:off x="4456704" y="3961759"/>
            <a:ext cx="443178" cy="923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6" name="Group 35"/>
          <p:cNvGrpSpPr/>
          <p:nvPr/>
        </p:nvGrpSpPr>
        <p:grpSpPr>
          <a:xfrm>
            <a:off x="4563686" y="4885561"/>
            <a:ext cx="5804431" cy="1191198"/>
            <a:chOff x="6072178" y="4021583"/>
            <a:chExt cx="5804431" cy="1191198"/>
          </a:xfrm>
        </p:grpSpPr>
        <p:grpSp>
          <p:nvGrpSpPr>
            <p:cNvPr id="37" name="Group 36"/>
            <p:cNvGrpSpPr/>
            <p:nvPr/>
          </p:nvGrpSpPr>
          <p:grpSpPr>
            <a:xfrm>
              <a:off x="6072178" y="4021583"/>
              <a:ext cx="5804431" cy="1191198"/>
              <a:chOff x="6849872" y="5341458"/>
              <a:chExt cx="5804431" cy="1191198"/>
            </a:xfrm>
          </p:grpSpPr>
          <p:sp>
            <p:nvSpPr>
              <p:cNvPr id="49" name="Content Placeholder 3">
                <a:extLst>
                  <a:ext uri="{FF2B5EF4-FFF2-40B4-BE49-F238E27FC236}">
                    <a16:creationId xmlns:a16="http://schemas.microsoft.com/office/drawing/2014/main" id="{53263F70-17F1-44EA-88C5-4E32322DE302}"/>
                  </a:ext>
                </a:extLst>
              </p:cNvPr>
              <p:cNvSpPr txBox="1">
                <a:spLocks/>
              </p:cNvSpPr>
              <p:nvPr/>
            </p:nvSpPr>
            <p:spPr>
              <a:xfrm>
                <a:off x="7186069" y="5649327"/>
                <a:ext cx="5468234" cy="883329"/>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dirty="0"/>
                  <a:t>Click </a:t>
                </a:r>
                <a:r>
                  <a:rPr lang="en-US" sz="1600" b="1" dirty="0"/>
                  <a:t>Left Arrow</a:t>
                </a:r>
                <a:r>
                  <a:rPr lang="en-US" sz="1600" dirty="0"/>
                  <a:t> to add Roles</a:t>
                </a:r>
              </a:p>
              <a:p>
                <a:pPr marL="0" indent="0">
                  <a:lnSpc>
                    <a:spcPct val="150000"/>
                  </a:lnSpc>
                  <a:buNone/>
                </a:pPr>
                <a:r>
                  <a:rPr lang="en-US" sz="1600" i="1" dirty="0"/>
                  <a:t>Right Arrow to remove roles from assigned roles after selecting</a:t>
                </a:r>
                <a:endParaRPr lang="en-IN" sz="1600" i="1" dirty="0"/>
              </a:p>
            </p:txBody>
          </p:sp>
          <p:sp>
            <p:nvSpPr>
              <p:cNvPr id="50" name="Pentagon 46">
                <a:extLst>
                  <a:ext uri="{FF2B5EF4-FFF2-40B4-BE49-F238E27FC236}">
                    <a16:creationId xmlns:a16="http://schemas.microsoft.com/office/drawing/2014/main" id="{F032F5F6-C768-4CBC-9FBB-877B877AB309}"/>
                  </a:ext>
                </a:extLst>
              </p:cNvPr>
              <p:cNvSpPr/>
              <p:nvPr/>
            </p:nvSpPr>
            <p:spPr>
              <a:xfrm rot="16200000">
                <a:off x="6648516" y="5542814"/>
                <a:ext cx="712747" cy="31003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48" name="Rectangle 47"/>
            <p:cNvSpPr/>
            <p:nvPr/>
          </p:nvSpPr>
          <p:spPr>
            <a:xfrm>
              <a:off x="6093499" y="4413018"/>
              <a:ext cx="267392" cy="115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endParaRPr lang="en-IN" b="1" dirty="0"/>
            </a:p>
          </p:txBody>
        </p:sp>
      </p:grpSp>
      <p:grpSp>
        <p:nvGrpSpPr>
          <p:cNvPr id="51" name="Group 50"/>
          <p:cNvGrpSpPr/>
          <p:nvPr/>
        </p:nvGrpSpPr>
        <p:grpSpPr>
          <a:xfrm>
            <a:off x="524527" y="4301700"/>
            <a:ext cx="3645649" cy="1821302"/>
            <a:chOff x="6013185" y="4021582"/>
            <a:chExt cx="3645649" cy="1821302"/>
          </a:xfrm>
        </p:grpSpPr>
        <p:grpSp>
          <p:nvGrpSpPr>
            <p:cNvPr id="52" name="Group 51"/>
            <p:cNvGrpSpPr/>
            <p:nvPr/>
          </p:nvGrpSpPr>
          <p:grpSpPr>
            <a:xfrm>
              <a:off x="6013185" y="4021582"/>
              <a:ext cx="3645649" cy="1821302"/>
              <a:chOff x="6790879" y="5341457"/>
              <a:chExt cx="3645649" cy="1821302"/>
            </a:xfrm>
          </p:grpSpPr>
          <p:sp>
            <p:nvSpPr>
              <p:cNvPr id="54" name="Content Placeholder 3">
                <a:extLst>
                  <a:ext uri="{FF2B5EF4-FFF2-40B4-BE49-F238E27FC236}">
                    <a16:creationId xmlns:a16="http://schemas.microsoft.com/office/drawing/2014/main" id="{53263F70-17F1-44EA-88C5-4E32322DE302}"/>
                  </a:ext>
                </a:extLst>
              </p:cNvPr>
              <p:cNvSpPr txBox="1">
                <a:spLocks/>
              </p:cNvSpPr>
              <p:nvPr/>
            </p:nvSpPr>
            <p:spPr>
              <a:xfrm>
                <a:off x="6790879" y="6279430"/>
                <a:ext cx="3645649" cy="883329"/>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dirty="0"/>
                  <a:t>Click the</a:t>
                </a:r>
                <a:r>
                  <a:rPr lang="en-US" sz="1600" b="1" dirty="0"/>
                  <a:t> Triangle </a:t>
                </a:r>
                <a:r>
                  <a:rPr lang="en-US" sz="1600" dirty="0"/>
                  <a:t>to give top to bottom access across the unit/department</a:t>
                </a:r>
                <a:endParaRPr lang="en-IN" sz="1600" i="1" dirty="0"/>
              </a:p>
            </p:txBody>
          </p:sp>
          <p:sp>
            <p:nvSpPr>
              <p:cNvPr id="55" name="Pentagon 46">
                <a:extLst>
                  <a:ext uri="{FF2B5EF4-FFF2-40B4-BE49-F238E27FC236}">
                    <a16:creationId xmlns:a16="http://schemas.microsoft.com/office/drawing/2014/main" id="{F032F5F6-C768-4CBC-9FBB-877B877AB309}"/>
                  </a:ext>
                </a:extLst>
              </p:cNvPr>
              <p:cNvSpPr/>
              <p:nvPr/>
            </p:nvSpPr>
            <p:spPr>
              <a:xfrm rot="16200000">
                <a:off x="6547326" y="5585011"/>
                <a:ext cx="891729" cy="404622"/>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53" name="Rectangle 52"/>
            <p:cNvSpPr/>
            <p:nvPr/>
          </p:nvSpPr>
          <p:spPr>
            <a:xfrm>
              <a:off x="6093499" y="4413018"/>
              <a:ext cx="267392" cy="115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endParaRPr lang="en-IN" b="1" dirty="0"/>
            </a:p>
          </p:txBody>
        </p:sp>
      </p:grpSp>
      <p:sp>
        <p:nvSpPr>
          <p:cNvPr id="7" name="Rectangle 6"/>
          <p:cNvSpPr/>
          <p:nvPr/>
        </p:nvSpPr>
        <p:spPr>
          <a:xfrm>
            <a:off x="593110" y="4107258"/>
            <a:ext cx="252644" cy="194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213365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770242" y="117985"/>
            <a:ext cx="702365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Rolodex Maintenance</a:t>
            </a:r>
          </a:p>
        </p:txBody>
      </p:sp>
      <p:sp>
        <p:nvSpPr>
          <p:cNvPr id="2" name="Slide Number Placeholder 1"/>
          <p:cNvSpPr>
            <a:spLocks noGrp="1"/>
          </p:cNvSpPr>
          <p:nvPr>
            <p:ph type="sldNum" sz="quarter" idx="12"/>
          </p:nvPr>
        </p:nvSpPr>
        <p:spPr/>
        <p:txBody>
          <a:bodyPr/>
          <a:lstStyle/>
          <a:p>
            <a:fld id="{80EA8F26-D01C-4D83-A07A-6FC2B1EB6704}" type="slidenum">
              <a:rPr lang="en-IN" smtClean="0"/>
              <a:t>101</a:t>
            </a:fld>
            <a:endParaRPr lang="en-IN" dirty="0"/>
          </a:p>
        </p:txBody>
      </p:sp>
      <p:sp>
        <p:nvSpPr>
          <p:cNvPr id="16" name="Rectangle 15"/>
          <p:cNvSpPr/>
          <p:nvPr/>
        </p:nvSpPr>
        <p:spPr>
          <a:xfrm>
            <a:off x="1284196" y="1124236"/>
            <a:ext cx="9995743" cy="50629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To add, update or delete Non-NTU employees/organization</a:t>
            </a:r>
          </a:p>
        </p:txBody>
      </p:sp>
    </p:spTree>
    <p:extLst>
      <p:ext uri="{BB962C8B-B14F-4D97-AF65-F5344CB8AC3E}">
        <p14:creationId xmlns:p14="http://schemas.microsoft.com/office/powerpoint/2010/main" val="1335225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267627" y="2605941"/>
            <a:ext cx="8909215" cy="299469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871627" y="119443"/>
            <a:ext cx="5476335" cy="618240"/>
          </a:xfrm>
        </p:spPr>
        <p:txBody>
          <a:bodyPr vert="horz" lIns="91440" tIns="45720" rIns="91440" bIns="45720" rtlCol="0" anchor="ctr">
            <a:normAutofit/>
          </a:bodyPr>
          <a:lstStyle/>
          <a:p>
            <a:r>
              <a:rPr lang="en-IN" sz="3200" b="1" dirty="0">
                <a:latin typeface="Calibri" panose="020F0502020204030204" pitchFamily="34" charset="0"/>
                <a:cs typeface="Calibri" panose="020F0502020204030204" pitchFamily="34" charset="0"/>
              </a:rPr>
              <a:t>Rolodex Maintenance</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102</a:t>
            </a:fld>
            <a:endParaRPr lang="en-IN" dirty="0"/>
          </a:p>
        </p:txBody>
      </p:sp>
      <p:grpSp>
        <p:nvGrpSpPr>
          <p:cNvPr id="22" name="Group 21"/>
          <p:cNvGrpSpPr/>
          <p:nvPr/>
        </p:nvGrpSpPr>
        <p:grpSpPr>
          <a:xfrm>
            <a:off x="8513845" y="833872"/>
            <a:ext cx="3401221" cy="941018"/>
            <a:chOff x="8040448" y="1377539"/>
            <a:chExt cx="3533864" cy="941018"/>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9"/>
              <a:ext cx="2895309" cy="94101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Rolodex Maintenance </a:t>
              </a:r>
              <a:r>
                <a:rPr lang="en-US" sz="1600" dirty="0">
                  <a:cs typeface="Calibri" panose="020F0502020204030204" pitchFamily="34" charset="0"/>
                </a:rPr>
                <a:t>from the Admin Dashboard.</a:t>
              </a:r>
            </a:p>
          </p:txBody>
        </p:sp>
      </p:grpSp>
      <p:grpSp>
        <p:nvGrpSpPr>
          <p:cNvPr id="19" name="Group 18"/>
          <p:cNvGrpSpPr/>
          <p:nvPr/>
        </p:nvGrpSpPr>
        <p:grpSpPr>
          <a:xfrm>
            <a:off x="9069640" y="2205361"/>
            <a:ext cx="2524343" cy="1185018"/>
            <a:chOff x="7898491" y="1657138"/>
            <a:chExt cx="2717413" cy="1185018"/>
          </a:xfrm>
        </p:grpSpPr>
        <p:grpSp>
          <p:nvGrpSpPr>
            <p:cNvPr id="20" name="Group 19"/>
            <p:cNvGrpSpPr/>
            <p:nvPr/>
          </p:nvGrpSpPr>
          <p:grpSpPr>
            <a:xfrm rot="5400000">
              <a:off x="8083990" y="1827905"/>
              <a:ext cx="378190" cy="749187"/>
              <a:chOff x="5948688" y="2085438"/>
              <a:chExt cx="341316" cy="759224"/>
            </a:xfrm>
            <a:solidFill>
              <a:schemeClr val="accent1">
                <a:lumMod val="75000"/>
              </a:schemeClr>
            </a:solidFill>
          </p:grpSpPr>
          <p:sp>
            <p:nvSpPr>
              <p:cNvPr id="24" name="Pentagon 54">
                <a:extLst>
                  <a:ext uri="{FF2B5EF4-FFF2-40B4-BE49-F238E27FC236}">
                    <a16:creationId xmlns:a16="http://schemas.microsoft.com/office/drawing/2014/main" id="{12F7669B-B965-47C2-91D5-5092C6931984}"/>
                  </a:ext>
                </a:extLst>
              </p:cNvPr>
              <p:cNvSpPr/>
              <p:nvPr/>
            </p:nvSpPr>
            <p:spPr>
              <a:xfrm rot="5400000">
                <a:off x="5743390" y="2298047"/>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902322" y="2175423"/>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1" name="Content Placeholder 3"/>
            <p:cNvSpPr txBox="1">
              <a:spLocks/>
            </p:cNvSpPr>
            <p:nvPr/>
          </p:nvSpPr>
          <p:spPr bwMode="auto">
            <a:xfrm>
              <a:off x="8647678" y="1657138"/>
              <a:ext cx="1968226" cy="118501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Create New Rolodex </a:t>
              </a:r>
              <a:r>
                <a:rPr lang="en-US" sz="1600" dirty="0">
                  <a:cs typeface="Calibri" panose="020F0502020204030204" pitchFamily="34" charset="0"/>
                </a:rPr>
                <a:t>button to add a new Rolodex</a:t>
              </a:r>
            </a:p>
          </p:txBody>
        </p:sp>
      </p:grpSp>
      <p:grpSp>
        <p:nvGrpSpPr>
          <p:cNvPr id="13" name="Group 12"/>
          <p:cNvGrpSpPr/>
          <p:nvPr/>
        </p:nvGrpSpPr>
        <p:grpSpPr>
          <a:xfrm>
            <a:off x="4661743" y="5253234"/>
            <a:ext cx="4425262" cy="1101449"/>
            <a:chOff x="1979762" y="4045933"/>
            <a:chExt cx="4425262" cy="1101449"/>
          </a:xfrm>
        </p:grpSpPr>
        <p:grpSp>
          <p:nvGrpSpPr>
            <p:cNvPr id="38" name="Group 37"/>
            <p:cNvGrpSpPr/>
            <p:nvPr/>
          </p:nvGrpSpPr>
          <p:grpSpPr>
            <a:xfrm>
              <a:off x="1979762" y="4045933"/>
              <a:ext cx="4425262" cy="1101449"/>
              <a:chOff x="2757456" y="5365808"/>
              <a:chExt cx="4425262" cy="1101449"/>
            </a:xfrm>
          </p:grpSpPr>
          <p:sp>
            <p:nvSpPr>
              <p:cNvPr id="39" name="Content Placeholder 3">
                <a:extLst>
                  <a:ext uri="{FF2B5EF4-FFF2-40B4-BE49-F238E27FC236}">
                    <a16:creationId xmlns:a16="http://schemas.microsoft.com/office/drawing/2014/main" id="{53263F70-17F1-44EA-88C5-4E32322DE302}"/>
                  </a:ext>
                </a:extLst>
              </p:cNvPr>
              <p:cNvSpPr txBox="1">
                <a:spLocks/>
              </p:cNvSpPr>
              <p:nvPr/>
            </p:nvSpPr>
            <p:spPr>
              <a:xfrm>
                <a:off x="2757456" y="5772454"/>
                <a:ext cx="4078860" cy="69480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dirty="0"/>
                  <a:t>Click </a:t>
                </a:r>
                <a:r>
                  <a:rPr lang="en-US" sz="1600" b="1" dirty="0"/>
                  <a:t>Edit</a:t>
                </a:r>
                <a:r>
                  <a:rPr lang="en-US" sz="1600" dirty="0"/>
                  <a:t> Icon to update the rolodex and </a:t>
                </a:r>
                <a:r>
                  <a:rPr lang="en-US" sz="1600" b="1" dirty="0"/>
                  <a:t>View </a:t>
                </a:r>
                <a:r>
                  <a:rPr lang="en-US" sz="1600" dirty="0"/>
                  <a:t>icon to see details</a:t>
                </a:r>
                <a:endParaRPr lang="en-IN" sz="1600" dirty="0"/>
              </a:p>
            </p:txBody>
          </p:sp>
          <p:sp>
            <p:nvSpPr>
              <p:cNvPr id="40" name="Pentagon 46">
                <a:extLst>
                  <a:ext uri="{FF2B5EF4-FFF2-40B4-BE49-F238E27FC236}">
                    <a16:creationId xmlns:a16="http://schemas.microsoft.com/office/drawing/2014/main" id="{F032F5F6-C768-4CBC-9FBB-877B877AB309}"/>
                  </a:ext>
                </a:extLst>
              </p:cNvPr>
              <p:cNvSpPr/>
              <p:nvPr/>
            </p:nvSpPr>
            <p:spPr>
              <a:xfrm rot="16200000">
                <a:off x="6682254" y="5559377"/>
                <a:ext cx="694033" cy="30689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3" name="Rectangle 2"/>
            <p:cNvSpPr/>
            <p:nvPr/>
          </p:nvSpPr>
          <p:spPr>
            <a:xfrm>
              <a:off x="6098127" y="4364585"/>
              <a:ext cx="267392" cy="115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en-IN" b="1" dirty="0"/>
            </a:p>
          </p:txBody>
        </p:sp>
      </p:grpSp>
      <p:sp>
        <p:nvSpPr>
          <p:cNvPr id="12" name="Rectangle 11"/>
          <p:cNvSpPr/>
          <p:nvPr/>
        </p:nvSpPr>
        <p:spPr>
          <a:xfrm>
            <a:off x="7996280" y="2633650"/>
            <a:ext cx="1071321" cy="263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p:cNvGrpSpPr/>
          <p:nvPr/>
        </p:nvGrpSpPr>
        <p:grpSpPr>
          <a:xfrm>
            <a:off x="9087005" y="3818934"/>
            <a:ext cx="2538912" cy="507723"/>
            <a:chOff x="7929815" y="1604289"/>
            <a:chExt cx="2733096" cy="507723"/>
          </a:xfrm>
        </p:grpSpPr>
        <p:grpSp>
          <p:nvGrpSpPr>
            <p:cNvPr id="28" name="Group 27"/>
            <p:cNvGrpSpPr/>
            <p:nvPr/>
          </p:nvGrpSpPr>
          <p:grpSpPr>
            <a:xfrm rot="5400000">
              <a:off x="8115314" y="1418790"/>
              <a:ext cx="378189" cy="749187"/>
              <a:chOff x="5579461" y="2053695"/>
              <a:chExt cx="341315" cy="759224"/>
            </a:xfrm>
            <a:solidFill>
              <a:schemeClr val="accent1">
                <a:lumMod val="75000"/>
              </a:schemeClr>
            </a:solidFill>
          </p:grpSpPr>
          <p:sp>
            <p:nvSpPr>
              <p:cNvPr id="30" name="Pentagon 54">
                <a:extLst>
                  <a:ext uri="{FF2B5EF4-FFF2-40B4-BE49-F238E27FC236}">
                    <a16:creationId xmlns:a16="http://schemas.microsoft.com/office/drawing/2014/main" id="{12F7669B-B965-47C2-91D5-5092C6931984}"/>
                  </a:ext>
                </a:extLst>
              </p:cNvPr>
              <p:cNvSpPr/>
              <p:nvPr/>
            </p:nvSpPr>
            <p:spPr>
              <a:xfrm rot="5400000">
                <a:off x="5374162" y="2266304"/>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sp>
          <p:nvSpPr>
            <p:cNvPr id="29" name="Content Placeholder 3"/>
            <p:cNvSpPr txBox="1">
              <a:spLocks/>
            </p:cNvSpPr>
            <p:nvPr/>
          </p:nvSpPr>
          <p:spPr bwMode="auto">
            <a:xfrm>
              <a:off x="8694685" y="1612389"/>
              <a:ext cx="1968226" cy="499623"/>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Search options</a:t>
              </a:r>
            </a:p>
          </p:txBody>
        </p:sp>
      </p:grpSp>
      <p:sp>
        <p:nvSpPr>
          <p:cNvPr id="8" name="Rectangle 7"/>
          <p:cNvSpPr/>
          <p:nvPr/>
        </p:nvSpPr>
        <p:spPr>
          <a:xfrm>
            <a:off x="335367" y="2968797"/>
            <a:ext cx="8732234" cy="1357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p:cNvSpPr/>
          <p:nvPr/>
        </p:nvSpPr>
        <p:spPr>
          <a:xfrm>
            <a:off x="8630942" y="5006846"/>
            <a:ext cx="380394" cy="214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6006508" y="928837"/>
            <a:ext cx="2486624" cy="6970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90457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191729" y="2197989"/>
            <a:ext cx="8902569" cy="363050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557701" y="137096"/>
            <a:ext cx="7810244"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Rolodex Maintenance – Add New Rolodex</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103</a:t>
            </a:fld>
            <a:endParaRPr lang="en-IN" dirty="0"/>
          </a:p>
        </p:txBody>
      </p:sp>
      <p:grpSp>
        <p:nvGrpSpPr>
          <p:cNvPr id="22" name="Group 21"/>
          <p:cNvGrpSpPr/>
          <p:nvPr/>
        </p:nvGrpSpPr>
        <p:grpSpPr>
          <a:xfrm>
            <a:off x="8985637" y="2270511"/>
            <a:ext cx="2826111" cy="1667308"/>
            <a:chOff x="8040448" y="1250140"/>
            <a:chExt cx="3210925" cy="1600223"/>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4" y="1250140"/>
              <a:ext cx="2572369" cy="1600223"/>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Enter the details and select ACTIVE = Yes.</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Add Rolodex </a:t>
              </a:r>
              <a:r>
                <a:rPr lang="en-US" sz="1600" dirty="0">
                  <a:cs typeface="Calibri" panose="020F0502020204030204" pitchFamily="34" charset="0"/>
                </a:rPr>
                <a:t>button</a:t>
              </a:r>
            </a:p>
          </p:txBody>
        </p:sp>
      </p:grpSp>
      <p:sp>
        <p:nvSpPr>
          <p:cNvPr id="8" name="Rectangle 7"/>
          <p:cNvSpPr/>
          <p:nvPr/>
        </p:nvSpPr>
        <p:spPr>
          <a:xfrm>
            <a:off x="280220" y="2257685"/>
            <a:ext cx="8705417" cy="3538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Down Arrow 8"/>
          <p:cNvSpPr/>
          <p:nvPr/>
        </p:nvSpPr>
        <p:spPr>
          <a:xfrm>
            <a:off x="1678047" y="1731748"/>
            <a:ext cx="471948" cy="51889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p:cNvPicPr>
            <a:picLocks noChangeAspect="1"/>
          </p:cNvPicPr>
          <p:nvPr/>
        </p:nvPicPr>
        <p:blipFill>
          <a:blip r:embed="rId4"/>
          <a:stretch>
            <a:fillRect/>
          </a:stretch>
        </p:blipFill>
        <p:spPr>
          <a:xfrm>
            <a:off x="1129130" y="1257131"/>
            <a:ext cx="1825443" cy="474616"/>
          </a:xfrm>
          <a:prstGeom prst="rect">
            <a:avLst/>
          </a:prstGeom>
        </p:spPr>
      </p:pic>
    </p:spTree>
    <p:extLst>
      <p:ext uri="{BB962C8B-B14F-4D97-AF65-F5344CB8AC3E}">
        <p14:creationId xmlns:p14="http://schemas.microsoft.com/office/powerpoint/2010/main" val="30817220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45690" y="1569758"/>
            <a:ext cx="8308632" cy="747203"/>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368141" y="2811902"/>
            <a:ext cx="8297363" cy="337616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787446" y="152204"/>
            <a:ext cx="7093974"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Rolodex Maintenance – Edit Rolodex</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104</a:t>
            </a:fld>
            <a:endParaRPr lang="en-IN" dirty="0"/>
          </a:p>
        </p:txBody>
      </p:sp>
      <p:grpSp>
        <p:nvGrpSpPr>
          <p:cNvPr id="22" name="Group 21"/>
          <p:cNvGrpSpPr/>
          <p:nvPr/>
        </p:nvGrpSpPr>
        <p:grpSpPr>
          <a:xfrm>
            <a:off x="8601288" y="3621784"/>
            <a:ext cx="3173480" cy="1513373"/>
            <a:chOff x="8040446" y="807077"/>
            <a:chExt cx="3605593" cy="1452484"/>
          </a:xfrm>
        </p:grpSpPr>
        <p:grpSp>
          <p:nvGrpSpPr>
            <p:cNvPr id="23" name="Group 22"/>
            <p:cNvGrpSpPr/>
            <p:nvPr/>
          </p:nvGrpSpPr>
          <p:grpSpPr>
            <a:xfrm rot="5400000">
              <a:off x="8149108" y="1495626"/>
              <a:ext cx="378190" cy="595513"/>
              <a:chOff x="5579461" y="2097314"/>
              <a:chExt cx="341316" cy="60349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62436" y="2242464"/>
                <a:ext cx="582677"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26948" y="2149827"/>
                <a:ext cx="398278" cy="293251"/>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5" name="Content Placeholder 3"/>
            <p:cNvSpPr txBox="1">
              <a:spLocks/>
            </p:cNvSpPr>
            <p:nvPr/>
          </p:nvSpPr>
          <p:spPr bwMode="auto">
            <a:xfrm>
              <a:off x="8615422" y="807077"/>
              <a:ext cx="3030617" cy="1452484"/>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Update the Rolodex details.</a:t>
              </a:r>
            </a:p>
            <a:p>
              <a:pPr>
                <a:lnSpc>
                  <a:spcPct val="150000"/>
                </a:lnSpc>
              </a:pPr>
              <a:endParaRPr lang="en-US" sz="1600" dirty="0">
                <a:cs typeface="Calibri" panose="020F0502020204030204" pitchFamily="34" charset="0"/>
              </a:endParaRPr>
            </a:p>
            <a:p>
              <a:pPr>
                <a:lnSpc>
                  <a:spcPct val="150000"/>
                </a:lnSpc>
              </a:pPr>
              <a:r>
                <a:rPr lang="en-US" sz="1600" dirty="0">
                  <a:cs typeface="Calibri" panose="020F0502020204030204" pitchFamily="34" charset="0"/>
                </a:rPr>
                <a:t>Click the </a:t>
              </a:r>
              <a:r>
                <a:rPr lang="en-US" sz="1600" b="1" dirty="0">
                  <a:cs typeface="Calibri" panose="020F0502020204030204" pitchFamily="34" charset="0"/>
                </a:rPr>
                <a:t>Update Rolodex </a:t>
              </a:r>
              <a:r>
                <a:rPr lang="en-US" sz="1600" dirty="0">
                  <a:cs typeface="Calibri" panose="020F0502020204030204" pitchFamily="34" charset="0"/>
                </a:rPr>
                <a:t>button.</a:t>
              </a:r>
            </a:p>
          </p:txBody>
        </p:sp>
      </p:grpSp>
      <p:sp>
        <p:nvSpPr>
          <p:cNvPr id="8" name="Rectangle 7"/>
          <p:cNvSpPr/>
          <p:nvPr/>
        </p:nvSpPr>
        <p:spPr>
          <a:xfrm>
            <a:off x="413213" y="3092046"/>
            <a:ext cx="8188075" cy="3069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Down Arrow 8"/>
          <p:cNvSpPr/>
          <p:nvPr/>
        </p:nvSpPr>
        <p:spPr>
          <a:xfrm>
            <a:off x="3247675" y="3142026"/>
            <a:ext cx="471948" cy="51889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p:cNvGrpSpPr/>
          <p:nvPr/>
        </p:nvGrpSpPr>
        <p:grpSpPr>
          <a:xfrm>
            <a:off x="8779521" y="1167435"/>
            <a:ext cx="3096680" cy="2261565"/>
            <a:chOff x="8040447" y="900201"/>
            <a:chExt cx="3518335" cy="2170573"/>
          </a:xfrm>
        </p:grpSpPr>
        <p:grpSp>
          <p:nvGrpSpPr>
            <p:cNvPr id="16" name="Group 15"/>
            <p:cNvGrpSpPr/>
            <p:nvPr/>
          </p:nvGrpSpPr>
          <p:grpSpPr>
            <a:xfrm rot="5400000">
              <a:off x="8138617" y="1506121"/>
              <a:ext cx="378187" cy="574528"/>
              <a:chOff x="5579460" y="2118580"/>
              <a:chExt cx="341313" cy="582225"/>
            </a:xfrm>
            <a:solidFill>
              <a:schemeClr val="accent1">
                <a:lumMod val="75000"/>
              </a:schemeClr>
            </a:solidFill>
          </p:grpSpPr>
          <p:sp>
            <p:nvSpPr>
              <p:cNvPr id="18" name="Pentagon 54">
                <a:extLst>
                  <a:ext uri="{FF2B5EF4-FFF2-40B4-BE49-F238E27FC236}">
                    <a16:creationId xmlns:a16="http://schemas.microsoft.com/office/drawing/2014/main" id="{12F7669B-B965-47C2-91D5-5092C6931984}"/>
                  </a:ext>
                </a:extLst>
              </p:cNvPr>
              <p:cNvSpPr/>
              <p:nvPr/>
            </p:nvSpPr>
            <p:spPr>
              <a:xfrm rot="5400000">
                <a:off x="5462658" y="2242690"/>
                <a:ext cx="582225"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13A9D2A9-0B10-46B3-9417-3EF09AA40D7A}"/>
                  </a:ext>
                </a:extLst>
              </p:cNvPr>
              <p:cNvSpPr txBox="1"/>
              <p:nvPr/>
            </p:nvSpPr>
            <p:spPr>
              <a:xfrm rot="16200000">
                <a:off x="5556069" y="2178949"/>
                <a:ext cx="340034" cy="293251"/>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17" name="Content Placeholder 3"/>
            <p:cNvSpPr txBox="1">
              <a:spLocks/>
            </p:cNvSpPr>
            <p:nvPr/>
          </p:nvSpPr>
          <p:spPr bwMode="auto">
            <a:xfrm>
              <a:off x="8663473" y="900201"/>
              <a:ext cx="2895309" cy="2170573"/>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Search and select the Rolodex</a:t>
              </a:r>
            </a:p>
            <a:p>
              <a:pPr>
                <a:lnSpc>
                  <a:spcPct val="150000"/>
                </a:lnSpc>
              </a:pPr>
              <a:r>
                <a:rPr lang="en-US" sz="1600" dirty="0">
                  <a:cs typeface="Calibri" panose="020F0502020204030204" pitchFamily="34" charset="0"/>
                </a:rPr>
                <a:t>Action buttons:</a:t>
              </a:r>
            </a:p>
            <a:p>
              <a:pPr>
                <a:lnSpc>
                  <a:spcPct val="150000"/>
                </a:lnSpc>
              </a:pPr>
              <a:r>
                <a:rPr lang="en-US" sz="1600" b="1" dirty="0">
                  <a:cs typeface="Calibri" panose="020F0502020204030204" pitchFamily="34" charset="0"/>
                </a:rPr>
                <a:t>Edit</a:t>
              </a:r>
              <a:r>
                <a:rPr lang="en-US" sz="1600" dirty="0">
                  <a:cs typeface="Calibri" panose="020F0502020204030204" pitchFamily="34" charset="0"/>
                </a:rPr>
                <a:t> icon - to update Rolodex</a:t>
              </a:r>
            </a:p>
            <a:p>
              <a:pPr>
                <a:lnSpc>
                  <a:spcPct val="150000"/>
                </a:lnSpc>
              </a:pPr>
              <a:r>
                <a:rPr lang="en-US" sz="1600" b="1" dirty="0">
                  <a:cs typeface="Calibri" panose="020F0502020204030204" pitchFamily="34" charset="0"/>
                </a:rPr>
                <a:t>View</a:t>
              </a:r>
              <a:r>
                <a:rPr lang="en-US" sz="1600" dirty="0">
                  <a:cs typeface="Calibri" panose="020F0502020204030204" pitchFamily="34" charset="0"/>
                </a:rPr>
                <a:t> icon - to view role</a:t>
              </a:r>
            </a:p>
          </p:txBody>
        </p:sp>
      </p:grpSp>
      <p:sp>
        <p:nvSpPr>
          <p:cNvPr id="10" name="Rectangle 9"/>
          <p:cNvSpPr/>
          <p:nvPr/>
        </p:nvSpPr>
        <p:spPr>
          <a:xfrm>
            <a:off x="8273845" y="1913530"/>
            <a:ext cx="505675" cy="390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635566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770242" y="117985"/>
            <a:ext cx="702365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Notification Maintenance</a:t>
            </a:r>
          </a:p>
        </p:txBody>
      </p:sp>
      <p:sp>
        <p:nvSpPr>
          <p:cNvPr id="2" name="Slide Number Placeholder 1"/>
          <p:cNvSpPr>
            <a:spLocks noGrp="1"/>
          </p:cNvSpPr>
          <p:nvPr>
            <p:ph type="sldNum" sz="quarter" idx="12"/>
          </p:nvPr>
        </p:nvSpPr>
        <p:spPr/>
        <p:txBody>
          <a:bodyPr/>
          <a:lstStyle/>
          <a:p>
            <a:fld id="{80EA8F26-D01C-4D83-A07A-6FC2B1EB6704}" type="slidenum">
              <a:rPr lang="en-IN" smtClean="0"/>
              <a:t>105</a:t>
            </a:fld>
            <a:endParaRPr lang="en-IN" dirty="0"/>
          </a:p>
        </p:txBody>
      </p:sp>
      <p:sp>
        <p:nvSpPr>
          <p:cNvPr id="16" name="Rectangle 15"/>
          <p:cNvSpPr/>
          <p:nvPr/>
        </p:nvSpPr>
        <p:spPr>
          <a:xfrm>
            <a:off x="1136712" y="1330714"/>
            <a:ext cx="9995743" cy="240065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To add, update or delete Notifications</a:t>
            </a:r>
          </a:p>
          <a:p>
            <a:pPr marL="342900" indent="-342900">
              <a:lnSpc>
                <a:spcPct val="150000"/>
              </a:lnSpc>
              <a:buFont typeface="Arial" panose="020B0604020202020204" pitchFamily="34" charset="0"/>
              <a:buChar char="•"/>
            </a:pPr>
            <a:r>
              <a:rPr lang="en-US" sz="2000" dirty="0"/>
              <a:t>Ability to send Notifications based on Business Rule validations</a:t>
            </a:r>
          </a:p>
          <a:p>
            <a:pPr marL="342900" indent="-342900">
              <a:lnSpc>
                <a:spcPct val="150000"/>
              </a:lnSpc>
              <a:buFont typeface="Arial" panose="020B0604020202020204" pitchFamily="34" charset="0"/>
              <a:buChar char="•"/>
            </a:pPr>
            <a:r>
              <a:rPr lang="en-US" sz="2000" dirty="0"/>
              <a:t>Ability to insert placeholders which inputs data automatically into the notification e.g. Award Sponsor No</a:t>
            </a:r>
          </a:p>
          <a:p>
            <a:pPr marL="342900" indent="-342900">
              <a:lnSpc>
                <a:spcPct val="150000"/>
              </a:lnSpc>
              <a:buFont typeface="Arial" panose="020B0604020202020204" pitchFamily="34" charset="0"/>
              <a:buChar char="•"/>
            </a:pPr>
            <a:r>
              <a:rPr lang="en-US" sz="2000" dirty="0"/>
              <a:t>Ability to format the Notification body such as bold, italics, underline etc.,</a:t>
            </a:r>
          </a:p>
        </p:txBody>
      </p:sp>
    </p:spTree>
    <p:extLst>
      <p:ext uri="{BB962C8B-B14F-4D97-AF65-F5344CB8AC3E}">
        <p14:creationId xmlns:p14="http://schemas.microsoft.com/office/powerpoint/2010/main" val="5441719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20798" y="2910842"/>
            <a:ext cx="8766207" cy="292889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871627" y="119443"/>
            <a:ext cx="5476335" cy="618240"/>
          </a:xfrm>
        </p:spPr>
        <p:txBody>
          <a:bodyPr vert="horz" lIns="91440" tIns="45720" rIns="91440" bIns="45720" rtlCol="0" anchor="ctr">
            <a:normAutofit/>
          </a:bodyPr>
          <a:lstStyle/>
          <a:p>
            <a:r>
              <a:rPr lang="en-IN" sz="3200" b="1" dirty="0">
                <a:latin typeface="Calibri" panose="020F0502020204030204" pitchFamily="34" charset="0"/>
                <a:cs typeface="Calibri" panose="020F0502020204030204" pitchFamily="34" charset="0"/>
              </a:rPr>
              <a:t>Notification Maintenance</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106</a:t>
            </a:fld>
            <a:endParaRPr lang="en-IN" dirty="0"/>
          </a:p>
        </p:txBody>
      </p:sp>
      <p:grpSp>
        <p:nvGrpSpPr>
          <p:cNvPr id="22" name="Group 21"/>
          <p:cNvGrpSpPr/>
          <p:nvPr/>
        </p:nvGrpSpPr>
        <p:grpSpPr>
          <a:xfrm>
            <a:off x="6205673" y="1142623"/>
            <a:ext cx="3401221" cy="941018"/>
            <a:chOff x="8040448" y="1377539"/>
            <a:chExt cx="3533864" cy="941018"/>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9"/>
              <a:ext cx="2895309" cy="94101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Notification Maintenance </a:t>
              </a:r>
              <a:r>
                <a:rPr lang="en-US" sz="1600" dirty="0">
                  <a:cs typeface="Calibri" panose="020F0502020204030204" pitchFamily="34" charset="0"/>
                </a:rPr>
                <a:t>from the Admin Dashboard.</a:t>
              </a:r>
            </a:p>
          </p:txBody>
        </p:sp>
      </p:grpSp>
      <p:grpSp>
        <p:nvGrpSpPr>
          <p:cNvPr id="19" name="Group 18"/>
          <p:cNvGrpSpPr/>
          <p:nvPr/>
        </p:nvGrpSpPr>
        <p:grpSpPr>
          <a:xfrm>
            <a:off x="9072436" y="1905964"/>
            <a:ext cx="2862790" cy="1275258"/>
            <a:chOff x="7898491" y="1130026"/>
            <a:chExt cx="3081745" cy="1275258"/>
          </a:xfrm>
        </p:grpSpPr>
        <p:grpSp>
          <p:nvGrpSpPr>
            <p:cNvPr id="20" name="Group 19"/>
            <p:cNvGrpSpPr/>
            <p:nvPr/>
          </p:nvGrpSpPr>
          <p:grpSpPr>
            <a:xfrm rot="5400000">
              <a:off x="8083990" y="1827905"/>
              <a:ext cx="378190" cy="749187"/>
              <a:chOff x="5948688" y="2085438"/>
              <a:chExt cx="341316" cy="759224"/>
            </a:xfrm>
            <a:solidFill>
              <a:schemeClr val="accent1">
                <a:lumMod val="75000"/>
              </a:schemeClr>
            </a:solidFill>
          </p:grpSpPr>
          <p:sp>
            <p:nvSpPr>
              <p:cNvPr id="24" name="Pentagon 54">
                <a:extLst>
                  <a:ext uri="{FF2B5EF4-FFF2-40B4-BE49-F238E27FC236}">
                    <a16:creationId xmlns:a16="http://schemas.microsoft.com/office/drawing/2014/main" id="{12F7669B-B965-47C2-91D5-5092C6931984}"/>
                  </a:ext>
                </a:extLst>
              </p:cNvPr>
              <p:cNvSpPr/>
              <p:nvPr/>
            </p:nvSpPr>
            <p:spPr>
              <a:xfrm rot="5400000">
                <a:off x="5743390" y="2298047"/>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902322" y="2175423"/>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1" name="Content Placeholder 3"/>
            <p:cNvSpPr txBox="1">
              <a:spLocks/>
            </p:cNvSpPr>
            <p:nvPr/>
          </p:nvSpPr>
          <p:spPr bwMode="auto">
            <a:xfrm>
              <a:off x="8666370" y="1130026"/>
              <a:ext cx="2313866" cy="127525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Create New Notification </a:t>
              </a:r>
              <a:r>
                <a:rPr lang="en-US" sz="1600" dirty="0">
                  <a:cs typeface="Calibri" panose="020F0502020204030204" pitchFamily="34" charset="0"/>
                </a:rPr>
                <a:t>button to add a new Notification</a:t>
              </a:r>
            </a:p>
          </p:txBody>
        </p:sp>
      </p:grpSp>
      <p:sp>
        <p:nvSpPr>
          <p:cNvPr id="12" name="Rectangle 11"/>
          <p:cNvSpPr/>
          <p:nvPr/>
        </p:nvSpPr>
        <p:spPr>
          <a:xfrm>
            <a:off x="7787329" y="2968969"/>
            <a:ext cx="1265704" cy="263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p:cNvGrpSpPr/>
          <p:nvPr/>
        </p:nvGrpSpPr>
        <p:grpSpPr>
          <a:xfrm>
            <a:off x="9053033" y="3336175"/>
            <a:ext cx="2538912" cy="507723"/>
            <a:chOff x="7929815" y="1604289"/>
            <a:chExt cx="2733096" cy="507723"/>
          </a:xfrm>
        </p:grpSpPr>
        <p:grpSp>
          <p:nvGrpSpPr>
            <p:cNvPr id="28" name="Group 27"/>
            <p:cNvGrpSpPr/>
            <p:nvPr/>
          </p:nvGrpSpPr>
          <p:grpSpPr>
            <a:xfrm rot="5400000">
              <a:off x="8115314" y="1418790"/>
              <a:ext cx="378189" cy="749187"/>
              <a:chOff x="5579461" y="2053695"/>
              <a:chExt cx="341315" cy="759224"/>
            </a:xfrm>
            <a:solidFill>
              <a:schemeClr val="accent1">
                <a:lumMod val="75000"/>
              </a:schemeClr>
            </a:solidFill>
          </p:grpSpPr>
          <p:sp>
            <p:nvSpPr>
              <p:cNvPr id="30" name="Pentagon 54">
                <a:extLst>
                  <a:ext uri="{FF2B5EF4-FFF2-40B4-BE49-F238E27FC236}">
                    <a16:creationId xmlns:a16="http://schemas.microsoft.com/office/drawing/2014/main" id="{12F7669B-B965-47C2-91D5-5092C6931984}"/>
                  </a:ext>
                </a:extLst>
              </p:cNvPr>
              <p:cNvSpPr/>
              <p:nvPr/>
            </p:nvSpPr>
            <p:spPr>
              <a:xfrm rot="5400000">
                <a:off x="5374162" y="2266304"/>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sp>
          <p:nvSpPr>
            <p:cNvPr id="29" name="Content Placeholder 3"/>
            <p:cNvSpPr txBox="1">
              <a:spLocks/>
            </p:cNvSpPr>
            <p:nvPr/>
          </p:nvSpPr>
          <p:spPr bwMode="auto">
            <a:xfrm>
              <a:off x="8694685" y="1612389"/>
              <a:ext cx="1968226" cy="499623"/>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Search options</a:t>
              </a:r>
            </a:p>
          </p:txBody>
        </p:sp>
      </p:grpSp>
      <p:sp>
        <p:nvSpPr>
          <p:cNvPr id="15" name="Rectangle 14"/>
          <p:cNvSpPr/>
          <p:nvPr/>
        </p:nvSpPr>
        <p:spPr>
          <a:xfrm flipV="1">
            <a:off x="362056" y="3862291"/>
            <a:ext cx="8634711" cy="1919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p:cNvPicPr>
            <a:picLocks noChangeAspect="1"/>
          </p:cNvPicPr>
          <p:nvPr/>
        </p:nvPicPr>
        <p:blipFill>
          <a:blip r:embed="rId4"/>
          <a:stretch>
            <a:fillRect/>
          </a:stretch>
        </p:blipFill>
        <p:spPr>
          <a:xfrm>
            <a:off x="3332344" y="1242680"/>
            <a:ext cx="2873328" cy="773144"/>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362056" y="3290431"/>
            <a:ext cx="8690977" cy="3132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p:cNvGrpSpPr/>
          <p:nvPr/>
        </p:nvGrpSpPr>
        <p:grpSpPr>
          <a:xfrm>
            <a:off x="9021631" y="4593544"/>
            <a:ext cx="2862790" cy="1275258"/>
            <a:chOff x="7898491" y="1130026"/>
            <a:chExt cx="3081745" cy="1275258"/>
          </a:xfrm>
        </p:grpSpPr>
        <p:grpSp>
          <p:nvGrpSpPr>
            <p:cNvPr id="33" name="Group 32"/>
            <p:cNvGrpSpPr/>
            <p:nvPr/>
          </p:nvGrpSpPr>
          <p:grpSpPr>
            <a:xfrm rot="5400000">
              <a:off x="8083990" y="1827905"/>
              <a:ext cx="378190" cy="749187"/>
              <a:chOff x="5948688" y="2085438"/>
              <a:chExt cx="341316" cy="759224"/>
            </a:xfrm>
            <a:solidFill>
              <a:schemeClr val="accent1">
                <a:lumMod val="75000"/>
              </a:schemeClr>
            </a:solidFill>
          </p:grpSpPr>
          <p:sp>
            <p:nvSpPr>
              <p:cNvPr id="37" name="Pentagon 54">
                <a:extLst>
                  <a:ext uri="{FF2B5EF4-FFF2-40B4-BE49-F238E27FC236}">
                    <a16:creationId xmlns:a16="http://schemas.microsoft.com/office/drawing/2014/main" id="{12F7669B-B965-47C2-91D5-5092C6931984}"/>
                  </a:ext>
                </a:extLst>
              </p:cNvPr>
              <p:cNvSpPr/>
              <p:nvPr/>
            </p:nvSpPr>
            <p:spPr>
              <a:xfrm rot="5400000">
                <a:off x="5743390" y="2298047"/>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13A9D2A9-0B10-46B3-9417-3EF09AA40D7A}"/>
                  </a:ext>
                </a:extLst>
              </p:cNvPr>
              <p:cNvSpPr txBox="1"/>
              <p:nvPr/>
            </p:nvSpPr>
            <p:spPr>
              <a:xfrm rot="16200000">
                <a:off x="5902322" y="2175423"/>
                <a:ext cx="398278" cy="305545"/>
              </a:xfrm>
              <a:prstGeom prst="rect">
                <a:avLst/>
              </a:prstGeom>
              <a:noFill/>
              <a:ln>
                <a:noFill/>
              </a:ln>
            </p:spPr>
            <p:txBody>
              <a:bodyPr wrap="square" rtlCol="0">
                <a:spAutoFit/>
              </a:bodyPr>
              <a:lstStyle/>
              <a:p>
                <a:r>
                  <a:rPr lang="en-US" sz="1600" b="1" dirty="0">
                    <a:solidFill>
                      <a:schemeClr val="bg1"/>
                    </a:solidFill>
                  </a:rPr>
                  <a:t>4</a:t>
                </a:r>
                <a:endParaRPr lang="en-IN" sz="1600" b="1" dirty="0">
                  <a:solidFill>
                    <a:schemeClr val="bg1"/>
                  </a:solidFill>
                </a:endParaRPr>
              </a:p>
            </p:txBody>
          </p:sp>
        </p:grpSp>
        <p:sp>
          <p:nvSpPr>
            <p:cNvPr id="36" name="Content Placeholder 3"/>
            <p:cNvSpPr txBox="1">
              <a:spLocks/>
            </p:cNvSpPr>
            <p:nvPr/>
          </p:nvSpPr>
          <p:spPr bwMode="auto">
            <a:xfrm>
              <a:off x="8666370" y="1130026"/>
              <a:ext cx="2313866" cy="127525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t>Notification list with Action buttons:</a:t>
              </a:r>
            </a:p>
            <a:p>
              <a:pPr>
                <a:lnSpc>
                  <a:spcPct val="150000"/>
                </a:lnSpc>
              </a:pPr>
              <a:r>
                <a:rPr lang="en-US" sz="1600" b="1" dirty="0"/>
                <a:t>View, Edit and Delete</a:t>
              </a:r>
              <a:endParaRPr lang="en-IN" sz="1600" b="1" dirty="0"/>
            </a:p>
          </p:txBody>
        </p:sp>
      </p:grpSp>
      <p:sp>
        <p:nvSpPr>
          <p:cNvPr id="11" name="Down Arrow 10"/>
          <p:cNvSpPr/>
          <p:nvPr/>
        </p:nvSpPr>
        <p:spPr>
          <a:xfrm>
            <a:off x="4675239" y="2083641"/>
            <a:ext cx="648929" cy="82720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718542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13638" y="1501224"/>
            <a:ext cx="7222978" cy="457511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302309" y="171230"/>
            <a:ext cx="9254047"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Notification Maintenance – Add New Notification</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107</a:t>
            </a:fld>
            <a:endParaRPr lang="en-IN" dirty="0"/>
          </a:p>
        </p:txBody>
      </p:sp>
      <p:grpSp>
        <p:nvGrpSpPr>
          <p:cNvPr id="22" name="Group 21"/>
          <p:cNvGrpSpPr/>
          <p:nvPr/>
        </p:nvGrpSpPr>
        <p:grpSpPr>
          <a:xfrm>
            <a:off x="7447936" y="932073"/>
            <a:ext cx="4365523" cy="5144261"/>
            <a:chOff x="8040448" y="889908"/>
            <a:chExt cx="4959948" cy="4937279"/>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712818" y="889908"/>
              <a:ext cx="4287578" cy="4937279"/>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Enter the details:</a:t>
              </a:r>
            </a:p>
            <a:p>
              <a:pPr>
                <a:lnSpc>
                  <a:spcPct val="150000"/>
                </a:lnSpc>
              </a:pPr>
              <a:r>
                <a:rPr lang="en-US" sz="1600" b="1" dirty="0">
                  <a:cs typeface="Calibri" panose="020F0502020204030204" pitchFamily="34" charset="0"/>
                </a:rPr>
                <a:t>Type</a:t>
              </a:r>
              <a:r>
                <a:rPr lang="en-US" sz="1600" dirty="0">
                  <a:cs typeface="Calibri" panose="020F0502020204030204" pitchFamily="34" charset="0"/>
                </a:rPr>
                <a:t> = User or System</a:t>
              </a:r>
            </a:p>
            <a:p>
              <a:pPr>
                <a:lnSpc>
                  <a:spcPct val="150000"/>
                </a:lnSpc>
              </a:pPr>
              <a:r>
                <a:rPr lang="en-US" sz="1600" b="1" dirty="0">
                  <a:cs typeface="Calibri" panose="020F0502020204030204" pitchFamily="34" charset="0"/>
                </a:rPr>
                <a:t>Notification Used for </a:t>
              </a:r>
              <a:r>
                <a:rPr lang="en-US" sz="1600" dirty="0">
                  <a:cs typeface="Calibri" panose="020F0502020204030204" pitchFamily="34" charset="0"/>
                </a:rPr>
                <a:t>– Notification name</a:t>
              </a:r>
            </a:p>
            <a:p>
              <a:pPr>
                <a:lnSpc>
                  <a:spcPct val="150000"/>
                </a:lnSpc>
              </a:pPr>
              <a:r>
                <a:rPr lang="en-US" sz="1600" b="1" dirty="0">
                  <a:cs typeface="Calibri" panose="020F0502020204030204" pitchFamily="34" charset="0"/>
                </a:rPr>
                <a:t>Notification Applies to </a:t>
              </a:r>
              <a:r>
                <a:rPr lang="en-US" sz="1600" dirty="0">
                  <a:cs typeface="Calibri" panose="020F0502020204030204" pitchFamily="34" charset="0"/>
                </a:rPr>
                <a:t>= Select the functional area e.g. Variation Request</a:t>
              </a:r>
            </a:p>
            <a:p>
              <a:pPr>
                <a:lnSpc>
                  <a:spcPct val="150000"/>
                </a:lnSpc>
              </a:pPr>
              <a:r>
                <a:rPr lang="en-US" sz="1600" b="1" dirty="0">
                  <a:cs typeface="Calibri" panose="020F0502020204030204" pitchFamily="34" charset="0"/>
                </a:rPr>
                <a:t>Active flag </a:t>
              </a:r>
              <a:r>
                <a:rPr lang="en-US" sz="1600" dirty="0">
                  <a:cs typeface="Calibri" panose="020F0502020204030204" pitchFamily="34" charset="0"/>
                </a:rPr>
                <a:t>= Yes/No</a:t>
              </a:r>
            </a:p>
            <a:p>
              <a:pPr>
                <a:lnSpc>
                  <a:spcPct val="150000"/>
                </a:lnSpc>
              </a:pPr>
              <a:r>
                <a:rPr lang="en-US" sz="1600" b="1" dirty="0">
                  <a:cs typeface="Calibri" panose="020F0502020204030204" pitchFamily="34" charset="0"/>
                </a:rPr>
                <a:t>Recipient Type </a:t>
              </a:r>
              <a:r>
                <a:rPr lang="en-US" sz="1600" dirty="0">
                  <a:cs typeface="Calibri" panose="020F0502020204030204" pitchFamily="34" charset="0"/>
                </a:rPr>
                <a:t>= person/role</a:t>
              </a:r>
            </a:p>
            <a:p>
              <a:pPr>
                <a:lnSpc>
                  <a:spcPct val="150000"/>
                </a:lnSpc>
              </a:pPr>
              <a:r>
                <a:rPr lang="en-US" sz="1600" b="1" dirty="0">
                  <a:cs typeface="Calibri" panose="020F0502020204030204" pitchFamily="34" charset="0"/>
                </a:rPr>
                <a:t>To</a:t>
              </a:r>
              <a:r>
                <a:rPr lang="en-US" sz="1600" dirty="0">
                  <a:cs typeface="Calibri" panose="020F0502020204030204" pitchFamily="34" charset="0"/>
                </a:rPr>
                <a:t> = if Person then search &amp; select person name, if role then select a role</a:t>
              </a:r>
            </a:p>
            <a:p>
              <a:pPr>
                <a:lnSpc>
                  <a:spcPct val="150000"/>
                </a:lnSpc>
              </a:pPr>
              <a:r>
                <a:rPr lang="en-US" sz="1600" b="1" dirty="0">
                  <a:cs typeface="Calibri" panose="020F0502020204030204" pitchFamily="34" charset="0"/>
                </a:rPr>
                <a:t>Add Cc </a:t>
              </a:r>
              <a:r>
                <a:rPr lang="en-US" sz="1600" dirty="0">
                  <a:cs typeface="Calibri" panose="020F0502020204030204" pitchFamily="34" charset="0"/>
                </a:rPr>
                <a:t>= select person/role</a:t>
              </a:r>
            </a:p>
            <a:p>
              <a:pPr>
                <a:lnSpc>
                  <a:spcPct val="150000"/>
                </a:lnSpc>
              </a:pPr>
              <a:r>
                <a:rPr lang="en-US" sz="1600" b="1" dirty="0">
                  <a:cs typeface="Calibri" panose="020F0502020204030204" pitchFamily="34" charset="0"/>
                </a:rPr>
                <a:t>Add Bcc</a:t>
              </a:r>
              <a:r>
                <a:rPr lang="en-US" sz="1600" dirty="0">
                  <a:cs typeface="Calibri" panose="020F0502020204030204" pitchFamily="34" charset="0"/>
                </a:rPr>
                <a:t> = select person/role</a:t>
              </a:r>
            </a:p>
            <a:p>
              <a:pPr>
                <a:lnSpc>
                  <a:spcPct val="150000"/>
                </a:lnSpc>
              </a:pPr>
              <a:r>
                <a:rPr lang="en-US" sz="1600" b="1" dirty="0">
                  <a:cs typeface="Calibri" panose="020F0502020204030204" pitchFamily="34" charset="0"/>
                </a:rPr>
                <a:t>Subject</a:t>
              </a:r>
              <a:r>
                <a:rPr lang="en-US" sz="1600" dirty="0">
                  <a:cs typeface="Calibri" panose="020F0502020204030204" pitchFamily="34" charset="0"/>
                </a:rPr>
                <a:t> = Notification subject</a:t>
              </a:r>
            </a:p>
            <a:p>
              <a:pPr>
                <a:lnSpc>
                  <a:spcPct val="150000"/>
                </a:lnSpc>
              </a:pPr>
              <a:r>
                <a:rPr lang="en-US" sz="1600" b="1" dirty="0">
                  <a:cs typeface="Calibri" panose="020F0502020204030204" pitchFamily="34" charset="0"/>
                </a:rPr>
                <a:t>Message Body </a:t>
              </a:r>
              <a:r>
                <a:rPr lang="en-US" sz="1600" dirty="0">
                  <a:cs typeface="Calibri" panose="020F0502020204030204" pitchFamily="34" charset="0"/>
                </a:rPr>
                <a:t>= Notification message</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Save</a:t>
              </a:r>
              <a:r>
                <a:rPr lang="en-US" sz="1600" dirty="0">
                  <a:cs typeface="Calibri" panose="020F0502020204030204" pitchFamily="34" charset="0"/>
                </a:rPr>
                <a:t> button</a:t>
              </a:r>
            </a:p>
            <a:p>
              <a:pPr>
                <a:lnSpc>
                  <a:spcPct val="150000"/>
                </a:lnSpc>
              </a:pPr>
              <a:endParaRPr lang="en-US" sz="1600" dirty="0">
                <a:cs typeface="Calibri" panose="020F0502020204030204" pitchFamily="34" charset="0"/>
              </a:endParaRPr>
            </a:p>
            <a:p>
              <a:pPr>
                <a:lnSpc>
                  <a:spcPct val="150000"/>
                </a:lnSpc>
              </a:pPr>
              <a:endParaRPr lang="en-US" sz="1600" dirty="0">
                <a:cs typeface="Calibri" panose="020F0502020204030204" pitchFamily="34" charset="0"/>
              </a:endParaRPr>
            </a:p>
          </p:txBody>
        </p:sp>
      </p:grpSp>
      <p:sp>
        <p:nvSpPr>
          <p:cNvPr id="8" name="Rectangle 7"/>
          <p:cNvSpPr/>
          <p:nvPr/>
        </p:nvSpPr>
        <p:spPr>
          <a:xfrm>
            <a:off x="331355" y="1729921"/>
            <a:ext cx="7116580" cy="4316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Down Arrow 8"/>
          <p:cNvSpPr/>
          <p:nvPr/>
        </p:nvSpPr>
        <p:spPr>
          <a:xfrm>
            <a:off x="4474750" y="1068426"/>
            <a:ext cx="471948" cy="51889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p:cNvPicPr>
            <a:picLocks noChangeAspect="1"/>
          </p:cNvPicPr>
          <p:nvPr/>
        </p:nvPicPr>
        <p:blipFill>
          <a:blip r:embed="rId3"/>
          <a:stretch>
            <a:fillRect/>
          </a:stretch>
        </p:blipFill>
        <p:spPr>
          <a:xfrm>
            <a:off x="3885522" y="709632"/>
            <a:ext cx="1494812" cy="358755"/>
          </a:xfrm>
          <a:prstGeom prst="rect">
            <a:avLst/>
          </a:prstGeom>
        </p:spPr>
      </p:pic>
    </p:spTree>
    <p:extLst>
      <p:ext uri="{BB962C8B-B14F-4D97-AF65-F5344CB8AC3E}">
        <p14:creationId xmlns:p14="http://schemas.microsoft.com/office/powerpoint/2010/main" val="28967207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534" y="883097"/>
            <a:ext cx="10758505" cy="409235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302309" y="171230"/>
            <a:ext cx="9254047"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Notification Maintenance – Inserting Placeholders</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108</a:t>
            </a:fld>
            <a:endParaRPr lang="en-IN" dirty="0"/>
          </a:p>
        </p:txBody>
      </p:sp>
      <p:sp>
        <p:nvSpPr>
          <p:cNvPr id="9" name="Down Arrow 8"/>
          <p:cNvSpPr/>
          <p:nvPr/>
        </p:nvSpPr>
        <p:spPr>
          <a:xfrm>
            <a:off x="9857912" y="1216611"/>
            <a:ext cx="471279" cy="49109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p:cNvSpPr/>
          <p:nvPr/>
        </p:nvSpPr>
        <p:spPr>
          <a:xfrm>
            <a:off x="8170606" y="1976285"/>
            <a:ext cx="2101387" cy="236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ight Arrow 11"/>
          <p:cNvSpPr/>
          <p:nvPr/>
        </p:nvSpPr>
        <p:spPr>
          <a:xfrm rot="9577848">
            <a:off x="7650311" y="2071690"/>
            <a:ext cx="578116" cy="3345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p:cNvPicPr>
            <a:picLocks noChangeAspect="1"/>
          </p:cNvPicPr>
          <p:nvPr/>
        </p:nvPicPr>
        <p:blipFill>
          <a:blip r:embed="rId3"/>
          <a:stretch>
            <a:fillRect/>
          </a:stretch>
        </p:blipFill>
        <p:spPr>
          <a:xfrm>
            <a:off x="5102492" y="2390684"/>
            <a:ext cx="2577690" cy="366744"/>
          </a:xfrm>
          <a:prstGeom prst="rect">
            <a:avLst/>
          </a:prstGeom>
          <a:ln>
            <a:solidFill>
              <a:srgbClr val="FF0000"/>
            </a:solidFill>
          </a:ln>
        </p:spPr>
      </p:pic>
      <p:sp>
        <p:nvSpPr>
          <p:cNvPr id="14" name="Rectangle 13"/>
          <p:cNvSpPr/>
          <p:nvPr/>
        </p:nvSpPr>
        <p:spPr>
          <a:xfrm>
            <a:off x="9857913" y="883096"/>
            <a:ext cx="1083852" cy="331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p:cNvSpPr/>
          <p:nvPr/>
        </p:nvSpPr>
        <p:spPr>
          <a:xfrm>
            <a:off x="1238866" y="2467282"/>
            <a:ext cx="1211744" cy="288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p:cNvSpPr/>
          <p:nvPr/>
        </p:nvSpPr>
        <p:spPr>
          <a:xfrm>
            <a:off x="457200" y="3082413"/>
            <a:ext cx="3755505" cy="249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 name="Group 23"/>
          <p:cNvGrpSpPr/>
          <p:nvPr/>
        </p:nvGrpSpPr>
        <p:grpSpPr>
          <a:xfrm>
            <a:off x="10947401" y="860411"/>
            <a:ext cx="637650" cy="375809"/>
            <a:chOff x="1902542" y="1343982"/>
            <a:chExt cx="638556" cy="378190"/>
          </a:xfrm>
        </p:grpSpPr>
        <p:sp>
          <p:nvSpPr>
            <p:cNvPr id="26" name="Pentagon 54">
              <a:extLst>
                <a:ext uri="{FF2B5EF4-FFF2-40B4-BE49-F238E27FC236}">
                  <a16:creationId xmlns:a16="http://schemas.microsoft.com/office/drawing/2014/main" id="{12F7669B-B965-47C2-91D5-5092C6931984}"/>
                </a:ext>
              </a:extLst>
            </p:cNvPr>
            <p:cNvSpPr/>
            <p:nvPr/>
          </p:nvSpPr>
          <p:spPr>
            <a:xfrm rot="10800000">
              <a:off x="1902542" y="1352083"/>
              <a:ext cx="638556" cy="37008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a:extLst>
                <a:ext uri="{FF2B5EF4-FFF2-40B4-BE49-F238E27FC236}">
                  <a16:creationId xmlns:a16="http://schemas.microsoft.com/office/drawing/2014/main" id="{13A9D2A9-0B10-46B3-9417-3EF09AA40D7A}"/>
                </a:ext>
              </a:extLst>
            </p:cNvPr>
            <p:cNvSpPr txBox="1"/>
            <p:nvPr/>
          </p:nvSpPr>
          <p:spPr>
            <a:xfrm>
              <a:off x="2105042" y="1343982"/>
              <a:ext cx="393013" cy="338554"/>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grpSp>
        <p:nvGrpSpPr>
          <p:cNvPr id="28" name="Group 27"/>
          <p:cNvGrpSpPr/>
          <p:nvPr/>
        </p:nvGrpSpPr>
        <p:grpSpPr>
          <a:xfrm>
            <a:off x="2452330" y="2411322"/>
            <a:ext cx="637650" cy="375809"/>
            <a:chOff x="1902542" y="1343982"/>
            <a:chExt cx="638556" cy="378190"/>
          </a:xfrm>
        </p:grpSpPr>
        <p:sp>
          <p:nvSpPr>
            <p:cNvPr id="29" name="Pentagon 54">
              <a:extLst>
                <a:ext uri="{FF2B5EF4-FFF2-40B4-BE49-F238E27FC236}">
                  <a16:creationId xmlns:a16="http://schemas.microsoft.com/office/drawing/2014/main" id="{12F7669B-B965-47C2-91D5-5092C6931984}"/>
                </a:ext>
              </a:extLst>
            </p:cNvPr>
            <p:cNvSpPr/>
            <p:nvPr/>
          </p:nvSpPr>
          <p:spPr>
            <a:xfrm rot="10800000">
              <a:off x="1902542" y="1352083"/>
              <a:ext cx="638556" cy="37008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13A9D2A9-0B10-46B3-9417-3EF09AA40D7A}"/>
                </a:ext>
              </a:extLst>
            </p:cNvPr>
            <p:cNvSpPr txBox="1"/>
            <p:nvPr/>
          </p:nvSpPr>
          <p:spPr>
            <a:xfrm>
              <a:off x="2105042" y="1343982"/>
              <a:ext cx="393013" cy="338554"/>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grpSp>
        <p:nvGrpSpPr>
          <p:cNvPr id="31" name="Group 30"/>
          <p:cNvGrpSpPr/>
          <p:nvPr/>
        </p:nvGrpSpPr>
        <p:grpSpPr>
          <a:xfrm>
            <a:off x="4218039" y="3018679"/>
            <a:ext cx="637650" cy="375809"/>
            <a:chOff x="1902542" y="1343982"/>
            <a:chExt cx="638556" cy="378190"/>
          </a:xfrm>
        </p:grpSpPr>
        <p:sp>
          <p:nvSpPr>
            <p:cNvPr id="32" name="Pentagon 54">
              <a:extLst>
                <a:ext uri="{FF2B5EF4-FFF2-40B4-BE49-F238E27FC236}">
                  <a16:creationId xmlns:a16="http://schemas.microsoft.com/office/drawing/2014/main" id="{12F7669B-B965-47C2-91D5-5092C6931984}"/>
                </a:ext>
              </a:extLst>
            </p:cNvPr>
            <p:cNvSpPr/>
            <p:nvPr/>
          </p:nvSpPr>
          <p:spPr>
            <a:xfrm rot="10800000">
              <a:off x="1902542" y="1352083"/>
              <a:ext cx="638556" cy="37008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a:extLst>
                <a:ext uri="{FF2B5EF4-FFF2-40B4-BE49-F238E27FC236}">
                  <a16:creationId xmlns:a16="http://schemas.microsoft.com/office/drawing/2014/main" id="{13A9D2A9-0B10-46B3-9417-3EF09AA40D7A}"/>
                </a:ext>
              </a:extLst>
            </p:cNvPr>
            <p:cNvSpPr txBox="1"/>
            <p:nvPr/>
          </p:nvSpPr>
          <p:spPr>
            <a:xfrm>
              <a:off x="2105042" y="1343982"/>
              <a:ext cx="393013" cy="338554"/>
            </a:xfrm>
            <a:prstGeom prst="rect">
              <a:avLst/>
            </a:prstGeom>
            <a:noFill/>
            <a:ln>
              <a:noFill/>
            </a:ln>
          </p:spPr>
          <p:txBody>
            <a:bodyPr wrap="square" rtlCol="0">
              <a:spAutoFit/>
            </a:bodyPr>
            <a:lstStyle/>
            <a:p>
              <a:r>
                <a:rPr lang="en-US" sz="1600" b="1" dirty="0">
                  <a:solidFill>
                    <a:schemeClr val="bg1"/>
                  </a:solidFill>
                </a:rPr>
                <a:t>4</a:t>
              </a:r>
              <a:endParaRPr lang="en-IN" sz="1600" b="1" dirty="0">
                <a:solidFill>
                  <a:schemeClr val="bg1"/>
                </a:solidFill>
              </a:endParaRPr>
            </a:p>
          </p:txBody>
        </p:sp>
      </p:grpSp>
      <p:grpSp>
        <p:nvGrpSpPr>
          <p:cNvPr id="36" name="Group 35"/>
          <p:cNvGrpSpPr/>
          <p:nvPr/>
        </p:nvGrpSpPr>
        <p:grpSpPr>
          <a:xfrm>
            <a:off x="10333559" y="1934672"/>
            <a:ext cx="637650" cy="375809"/>
            <a:chOff x="1902542" y="1343982"/>
            <a:chExt cx="638556" cy="378190"/>
          </a:xfrm>
        </p:grpSpPr>
        <p:sp>
          <p:nvSpPr>
            <p:cNvPr id="37" name="Pentagon 54">
              <a:extLst>
                <a:ext uri="{FF2B5EF4-FFF2-40B4-BE49-F238E27FC236}">
                  <a16:creationId xmlns:a16="http://schemas.microsoft.com/office/drawing/2014/main" id="{12F7669B-B965-47C2-91D5-5092C6931984}"/>
                </a:ext>
              </a:extLst>
            </p:cNvPr>
            <p:cNvSpPr/>
            <p:nvPr/>
          </p:nvSpPr>
          <p:spPr>
            <a:xfrm rot="10800000">
              <a:off x="1902542" y="1352083"/>
              <a:ext cx="638556" cy="37008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13A9D2A9-0B10-46B3-9417-3EF09AA40D7A}"/>
                </a:ext>
              </a:extLst>
            </p:cNvPr>
            <p:cNvSpPr txBox="1"/>
            <p:nvPr/>
          </p:nvSpPr>
          <p:spPr>
            <a:xfrm>
              <a:off x="2105042" y="1343982"/>
              <a:ext cx="393013" cy="338554"/>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grpSp>
        <p:nvGrpSpPr>
          <p:cNvPr id="39" name="Group 38"/>
          <p:cNvGrpSpPr/>
          <p:nvPr/>
        </p:nvGrpSpPr>
        <p:grpSpPr>
          <a:xfrm>
            <a:off x="288481" y="5196230"/>
            <a:ext cx="4562655" cy="1363402"/>
            <a:chOff x="8614727" y="3865600"/>
            <a:chExt cx="4562655" cy="1363402"/>
          </a:xfrm>
        </p:grpSpPr>
        <p:sp>
          <p:nvSpPr>
            <p:cNvPr id="40" name="Content Placeholder 3"/>
            <p:cNvSpPr txBox="1">
              <a:spLocks/>
            </p:cNvSpPr>
            <p:nvPr/>
          </p:nvSpPr>
          <p:spPr>
            <a:xfrm>
              <a:off x="9116062" y="3865600"/>
              <a:ext cx="4061320" cy="136340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Placeholder </a:t>
              </a:r>
              <a:r>
                <a:rPr lang="en-IN" sz="1600" dirty="0"/>
                <a:t>link. Placeholder pop-up is displayed. </a:t>
              </a:r>
            </a:p>
            <a:p>
              <a:pPr marL="0" indent="0">
                <a:buNone/>
              </a:pPr>
              <a:r>
                <a:rPr lang="en-US" sz="1600" dirty="0"/>
                <a:t>Click the placeholder to copy it.</a:t>
              </a:r>
            </a:p>
            <a:p>
              <a:pPr marL="0" indent="0">
                <a:buNone/>
              </a:pPr>
              <a:r>
                <a:rPr lang="en-US" sz="1600" dirty="0"/>
                <a:t>E.g. {PROJECT_TITLE}</a:t>
              </a:r>
              <a:endParaRPr lang="en-IN" sz="1600" dirty="0"/>
            </a:p>
          </p:txBody>
        </p:sp>
        <p:sp>
          <p:nvSpPr>
            <p:cNvPr id="41" name="Pentagon 40"/>
            <p:cNvSpPr/>
            <p:nvPr/>
          </p:nvSpPr>
          <p:spPr>
            <a:xfrm>
              <a:off x="8614727" y="3891517"/>
              <a:ext cx="501335" cy="762297"/>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1&amp;2</a:t>
              </a:r>
              <a:endParaRPr lang="en-IN" sz="1600" b="1" dirty="0"/>
            </a:p>
          </p:txBody>
        </p:sp>
      </p:grpSp>
      <p:grpSp>
        <p:nvGrpSpPr>
          <p:cNvPr id="42" name="Group 41"/>
          <p:cNvGrpSpPr/>
          <p:nvPr/>
        </p:nvGrpSpPr>
        <p:grpSpPr>
          <a:xfrm>
            <a:off x="5236290" y="5307853"/>
            <a:ext cx="4562655" cy="934955"/>
            <a:chOff x="8614727" y="3865600"/>
            <a:chExt cx="4562655" cy="934955"/>
          </a:xfrm>
        </p:grpSpPr>
        <p:sp>
          <p:nvSpPr>
            <p:cNvPr id="43" name="Content Placeholder 3"/>
            <p:cNvSpPr txBox="1">
              <a:spLocks/>
            </p:cNvSpPr>
            <p:nvPr/>
          </p:nvSpPr>
          <p:spPr>
            <a:xfrm>
              <a:off x="9116062" y="3865600"/>
              <a:ext cx="4061320" cy="934955"/>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the message body area where the placeholder text to be displayed.</a:t>
              </a:r>
            </a:p>
            <a:p>
              <a:pPr marL="0" indent="0">
                <a:buNone/>
              </a:pPr>
              <a:r>
                <a:rPr lang="en-US" sz="1600" dirty="0"/>
                <a:t>Example of a placeholder in message body.</a:t>
              </a:r>
              <a:endParaRPr lang="en-IN" sz="1600" dirty="0"/>
            </a:p>
          </p:txBody>
        </p:sp>
        <p:sp>
          <p:nvSpPr>
            <p:cNvPr id="44" name="Pentagon 43"/>
            <p:cNvSpPr/>
            <p:nvPr/>
          </p:nvSpPr>
          <p:spPr>
            <a:xfrm>
              <a:off x="8614727" y="3891517"/>
              <a:ext cx="501335" cy="762297"/>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3&amp;4</a:t>
              </a:r>
              <a:endParaRPr lang="en-IN" sz="1600" b="1" dirty="0"/>
            </a:p>
          </p:txBody>
        </p:sp>
      </p:grpSp>
    </p:spTree>
    <p:extLst>
      <p:ext uri="{BB962C8B-B14F-4D97-AF65-F5344CB8AC3E}">
        <p14:creationId xmlns:p14="http://schemas.microsoft.com/office/powerpoint/2010/main" val="21674136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1CE1FF-7E45-4121-8BDC-951484C77175}"/>
              </a:ext>
            </a:extLst>
          </p:cNvPr>
          <p:cNvSpPr txBox="1"/>
          <p:nvPr/>
        </p:nvSpPr>
        <p:spPr>
          <a:xfrm>
            <a:off x="4238625" y="2778348"/>
            <a:ext cx="3714750" cy="584775"/>
          </a:xfrm>
          <a:prstGeom prst="rect">
            <a:avLst/>
          </a:prstGeom>
          <a:solidFill>
            <a:srgbClr val="4071CA"/>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IN" sz="3200" b="1" spc="50" dirty="0">
                <a:ln w="9525" cmpd="sng">
                  <a:solidFill>
                    <a:schemeClr val="accent1"/>
                  </a:solidFill>
                  <a:prstDash val="solid"/>
                </a:ln>
                <a:solidFill>
                  <a:schemeClr val="tx1"/>
                </a:solidFill>
                <a:effectLst>
                  <a:glow rad="38100">
                    <a:schemeClr val="accent1">
                      <a:alpha val="40000"/>
                    </a:schemeClr>
                  </a:glow>
                </a:effectLst>
                <a:latin typeface="Arial" panose="020B0604020202020204" pitchFamily="34" charset="0"/>
                <a:ea typeface="Roboto" panose="02000000000000000000" pitchFamily="2" charset="0"/>
                <a:cs typeface="Arial" panose="020B0604020202020204" pitchFamily="34" charset="0"/>
              </a:rPr>
              <a:t>Thank You</a:t>
            </a:r>
          </a:p>
        </p:txBody>
      </p:sp>
      <p:sp>
        <p:nvSpPr>
          <p:cNvPr id="3" name="Slide Number Placeholder 2"/>
          <p:cNvSpPr>
            <a:spLocks noGrp="1"/>
          </p:cNvSpPr>
          <p:nvPr>
            <p:ph type="sldNum" sz="quarter" idx="12"/>
          </p:nvPr>
        </p:nvSpPr>
        <p:spPr/>
        <p:txBody>
          <a:bodyPr/>
          <a:lstStyle/>
          <a:p>
            <a:fld id="{80EA8F26-D01C-4D83-A07A-6FC2B1EB6704}" type="slidenum">
              <a:rPr lang="en-IN" smtClean="0"/>
              <a:t>109</a:t>
            </a:fld>
            <a:endParaRPr lang="en-IN" dirty="0"/>
          </a:p>
        </p:txBody>
      </p:sp>
    </p:spTree>
    <p:extLst>
      <p:ext uri="{BB962C8B-B14F-4D97-AF65-F5344CB8AC3E}">
        <p14:creationId xmlns:p14="http://schemas.microsoft.com/office/powerpoint/2010/main" val="31396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861063" y="999743"/>
            <a:ext cx="10021610" cy="407127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660835" y="88794"/>
            <a:ext cx="5603976" cy="649657"/>
          </a:xfrm>
        </p:spPr>
        <p:txBody>
          <a:bodyPr vert="horz" lIns="91440" tIns="45720" rIns="91440" bIns="45720" rtlCol="0" anchor="ctr">
            <a:normAutofit/>
          </a:bodyPr>
          <a:lstStyle/>
          <a:p>
            <a:pPr algn="ctr"/>
            <a:r>
              <a:rPr lang="en-IN" sz="3200" b="1" dirty="0">
                <a:latin typeface="Calibri" panose="020F0502020204030204" pitchFamily="34" charset="0"/>
                <a:cs typeface="Calibri" panose="020F0502020204030204" pitchFamily="34" charset="0"/>
              </a:rPr>
              <a:t>Create Questionnaire (II)</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11</a:t>
            </a:fld>
            <a:endParaRPr lang="en-IN" dirty="0"/>
          </a:p>
        </p:txBody>
      </p:sp>
      <p:grpSp>
        <p:nvGrpSpPr>
          <p:cNvPr id="17" name="Group 16"/>
          <p:cNvGrpSpPr/>
          <p:nvPr/>
        </p:nvGrpSpPr>
        <p:grpSpPr>
          <a:xfrm rot="5400000">
            <a:off x="10863210" y="1300557"/>
            <a:ext cx="378190" cy="638556"/>
            <a:chOff x="5579462" y="2053694"/>
            <a:chExt cx="341316" cy="647111"/>
          </a:xfrm>
          <a:solidFill>
            <a:schemeClr val="accent1">
              <a:lumMod val="75000"/>
            </a:schemeClr>
          </a:solidFill>
        </p:grpSpPr>
        <p:sp>
          <p:nvSpPr>
            <p:cNvPr id="18"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13A9D2A9-0B10-46B3-9417-3EF09AA40D7A}"/>
                </a:ext>
              </a:extLst>
            </p:cNvPr>
            <p:cNvSpPr txBox="1"/>
            <p:nvPr/>
          </p:nvSpPr>
          <p:spPr>
            <a:xfrm rot="16200000">
              <a:off x="5546984" y="2129791"/>
              <a:ext cx="398278" cy="333322"/>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
        <p:nvSpPr>
          <p:cNvPr id="5" name="Rectangle 4"/>
          <p:cNvSpPr/>
          <p:nvPr/>
        </p:nvSpPr>
        <p:spPr>
          <a:xfrm>
            <a:off x="10340008" y="1438840"/>
            <a:ext cx="393019" cy="370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 name="Group 84"/>
          <p:cNvGrpSpPr>
            <a:grpSpLocks/>
          </p:cNvGrpSpPr>
          <p:nvPr/>
        </p:nvGrpSpPr>
        <p:grpSpPr bwMode="auto">
          <a:xfrm>
            <a:off x="5650648" y="5557111"/>
            <a:ext cx="5720935" cy="549471"/>
            <a:chOff x="578529" y="4351184"/>
            <a:chExt cx="7487516" cy="290583"/>
          </a:xfrm>
        </p:grpSpPr>
        <p:sp>
          <p:nvSpPr>
            <p:cNvPr id="25" name="Content Placeholder 3"/>
            <p:cNvSpPr txBox="1">
              <a:spLocks/>
            </p:cNvSpPr>
            <p:nvPr/>
          </p:nvSpPr>
          <p:spPr bwMode="auto">
            <a:xfrm>
              <a:off x="1277131" y="4351184"/>
              <a:ext cx="6788914" cy="290583"/>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the </a:t>
              </a:r>
              <a:r>
                <a:rPr lang="en-US" sz="1600" b="1" dirty="0">
                  <a:cs typeface="Calibri" panose="020F0502020204030204" pitchFamily="34" charset="0"/>
                </a:rPr>
                <a:t>Questions </a:t>
              </a:r>
              <a:r>
                <a:rPr lang="en-US" sz="1600" dirty="0">
                  <a:cs typeface="Calibri" panose="020F0502020204030204" pitchFamily="34" charset="0"/>
                </a:rPr>
                <a:t>tab &amp; click </a:t>
              </a:r>
              <a:r>
                <a:rPr lang="en-US" sz="1600" b="1" dirty="0">
                  <a:cs typeface="Calibri" panose="020F0502020204030204" pitchFamily="34" charset="0"/>
                </a:rPr>
                <a:t>Add Questions</a:t>
              </a:r>
              <a:r>
                <a:rPr lang="en-US" sz="1600" dirty="0">
                  <a:cs typeface="Calibri" panose="020F0502020204030204" pitchFamily="34" charset="0"/>
                </a:rPr>
                <a:t> icon to add questions and options</a:t>
              </a:r>
            </a:p>
          </p:txBody>
        </p:sp>
        <p:sp>
          <p:nvSpPr>
            <p:cNvPr id="26" name="Pentagon 46"/>
            <p:cNvSpPr/>
            <p:nvPr/>
          </p:nvSpPr>
          <p:spPr>
            <a:xfrm>
              <a:off x="578529" y="4367883"/>
              <a:ext cx="666944" cy="163392"/>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r>
                <a:rPr lang="en-US" sz="1600" b="1" dirty="0"/>
                <a:t>2</a:t>
              </a:r>
              <a:endParaRPr lang="en-IN" sz="1600" b="1" dirty="0"/>
            </a:p>
          </p:txBody>
        </p:sp>
      </p:grpSp>
      <p:sp>
        <p:nvSpPr>
          <p:cNvPr id="7" name="Rectangle 6"/>
          <p:cNvSpPr/>
          <p:nvPr/>
        </p:nvSpPr>
        <p:spPr>
          <a:xfrm>
            <a:off x="1004279" y="4570076"/>
            <a:ext cx="8967019" cy="368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p:cNvGrpSpPr/>
          <p:nvPr/>
        </p:nvGrpSpPr>
        <p:grpSpPr>
          <a:xfrm>
            <a:off x="561110" y="4955457"/>
            <a:ext cx="4706926" cy="1533070"/>
            <a:chOff x="561110" y="4955457"/>
            <a:chExt cx="4706926" cy="1533070"/>
          </a:xfrm>
        </p:grpSpPr>
        <p:grpSp>
          <p:nvGrpSpPr>
            <p:cNvPr id="29" name="Group 84"/>
            <p:cNvGrpSpPr>
              <a:grpSpLocks/>
            </p:cNvGrpSpPr>
            <p:nvPr/>
          </p:nvGrpSpPr>
          <p:grpSpPr bwMode="auto">
            <a:xfrm>
              <a:off x="561110" y="4955457"/>
              <a:ext cx="4706926" cy="1533070"/>
              <a:chOff x="884556" y="4030409"/>
              <a:chExt cx="6160389" cy="810751"/>
            </a:xfrm>
          </p:grpSpPr>
          <p:sp>
            <p:nvSpPr>
              <p:cNvPr id="30" name="Content Placeholder 3"/>
              <p:cNvSpPr txBox="1">
                <a:spLocks/>
              </p:cNvSpPr>
              <p:nvPr/>
            </p:nvSpPr>
            <p:spPr bwMode="auto">
              <a:xfrm>
                <a:off x="884556" y="4367888"/>
                <a:ext cx="6160389" cy="473272"/>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Created Questionnaire is displayed upon clicking </a:t>
                </a:r>
                <a:r>
                  <a:rPr lang="en-US" sz="1600" b="1" dirty="0">
                    <a:cs typeface="Calibri" panose="020F0502020204030204" pitchFamily="34" charset="0"/>
                  </a:rPr>
                  <a:t>Add (+) Questionnaire </a:t>
                </a:r>
                <a:r>
                  <a:rPr lang="en-US" sz="1600" dirty="0">
                    <a:cs typeface="Calibri" panose="020F0502020204030204" pitchFamily="34" charset="0"/>
                  </a:rPr>
                  <a:t>button (of the previous slide)</a:t>
                </a:r>
              </a:p>
              <a:p>
                <a:pPr>
                  <a:lnSpc>
                    <a:spcPct val="150000"/>
                  </a:lnSpc>
                </a:pPr>
                <a:endParaRPr lang="en-US" sz="1600" dirty="0">
                  <a:cs typeface="Calibri" panose="020F0502020204030204" pitchFamily="34" charset="0"/>
                </a:endParaRPr>
              </a:p>
            </p:txBody>
          </p:sp>
          <p:sp>
            <p:nvSpPr>
              <p:cNvPr id="31" name="Pentagon 46"/>
              <p:cNvSpPr/>
              <p:nvPr/>
            </p:nvSpPr>
            <p:spPr>
              <a:xfrm rot="5400000">
                <a:off x="2211328" y="3921599"/>
                <a:ext cx="337481" cy="555101"/>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IN" sz="1600" b="1" dirty="0"/>
              </a:p>
            </p:txBody>
          </p:sp>
        </p:grpSp>
        <p:sp>
          <p:nvSpPr>
            <p:cNvPr id="11" name="Rounded Rectangle 10"/>
            <p:cNvSpPr/>
            <p:nvPr/>
          </p:nvSpPr>
          <p:spPr>
            <a:xfrm>
              <a:off x="1563667" y="5109036"/>
              <a:ext cx="280218" cy="17128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grpSp>
      <p:sp>
        <p:nvSpPr>
          <p:cNvPr id="20" name="Rectangle 19">
            <a:extLst>
              <a:ext uri="{FF2B5EF4-FFF2-40B4-BE49-F238E27FC236}">
                <a16:creationId xmlns:a16="http://schemas.microsoft.com/office/drawing/2014/main" id="{96CF3066-C019-4507-8E8B-6D215CEEB986}"/>
              </a:ext>
            </a:extLst>
          </p:cNvPr>
          <p:cNvSpPr/>
          <p:nvPr/>
        </p:nvSpPr>
        <p:spPr>
          <a:xfrm>
            <a:off x="1582637" y="961729"/>
            <a:ext cx="698924" cy="370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03127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250305" y="981156"/>
            <a:ext cx="8796931" cy="283725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348247" y="80459"/>
            <a:ext cx="5972734" cy="676353"/>
          </a:xfrm>
        </p:spPr>
        <p:txBody>
          <a:bodyPr vert="horz" lIns="91440" tIns="45720" rIns="91440" bIns="45720" rtlCol="0" anchor="ctr">
            <a:normAutofit/>
          </a:bodyPr>
          <a:lstStyle/>
          <a:p>
            <a:pPr algn="ctr"/>
            <a:r>
              <a:rPr lang="en-IN" sz="3200" b="1" dirty="0">
                <a:latin typeface="Calibri" panose="020F0502020204030204" pitchFamily="34" charset="0"/>
                <a:cs typeface="Calibri" panose="020F0502020204030204" pitchFamily="34" charset="0"/>
              </a:rPr>
              <a:t>Create Questionnaire (III)</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12</a:t>
            </a:fld>
            <a:endParaRPr lang="en-IN" dirty="0"/>
          </a:p>
        </p:txBody>
      </p:sp>
      <p:grpSp>
        <p:nvGrpSpPr>
          <p:cNvPr id="24" name="Group 84"/>
          <p:cNvGrpSpPr>
            <a:grpSpLocks/>
          </p:cNvGrpSpPr>
          <p:nvPr/>
        </p:nvGrpSpPr>
        <p:grpSpPr bwMode="auto">
          <a:xfrm>
            <a:off x="9261693" y="1059406"/>
            <a:ext cx="2437461" cy="1959047"/>
            <a:chOff x="578529" y="4351184"/>
            <a:chExt cx="3190130" cy="1036024"/>
          </a:xfrm>
        </p:grpSpPr>
        <p:sp>
          <p:nvSpPr>
            <p:cNvPr id="25" name="Content Placeholder 3"/>
            <p:cNvSpPr txBox="1">
              <a:spLocks/>
            </p:cNvSpPr>
            <p:nvPr/>
          </p:nvSpPr>
          <p:spPr bwMode="auto">
            <a:xfrm>
              <a:off x="1277132" y="4351184"/>
              <a:ext cx="2491527" cy="1036024"/>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Enter </a:t>
              </a:r>
              <a:r>
                <a:rPr lang="en-US" sz="1600" b="1" dirty="0">
                  <a:cs typeface="Calibri" panose="020F0502020204030204" pitchFamily="34" charset="0"/>
                </a:rPr>
                <a:t>Question name</a:t>
              </a:r>
              <a:r>
                <a:rPr lang="en-US" sz="1600" dirty="0">
                  <a:cs typeface="Calibri" panose="020F0502020204030204" pitchFamily="34" charset="0"/>
                </a:rPr>
                <a:t> and select the </a:t>
              </a:r>
              <a:r>
                <a:rPr lang="en-US" sz="1600" b="1" dirty="0">
                  <a:cs typeface="Calibri" panose="020F0502020204030204" pitchFamily="34" charset="0"/>
                </a:rPr>
                <a:t>answer type </a:t>
              </a:r>
              <a:r>
                <a:rPr lang="en-US" sz="1600" dirty="0">
                  <a:cs typeface="Calibri" panose="020F0502020204030204" pitchFamily="34" charset="0"/>
                </a:rPr>
                <a:t>from the dropdown e.g. Multiple choice</a:t>
              </a:r>
            </a:p>
            <a:p>
              <a:pPr>
                <a:lnSpc>
                  <a:spcPct val="150000"/>
                </a:lnSpc>
              </a:pPr>
              <a:endParaRPr lang="en-US" sz="1600" dirty="0">
                <a:cs typeface="Calibri" panose="020F0502020204030204" pitchFamily="34" charset="0"/>
              </a:endParaRPr>
            </a:p>
          </p:txBody>
        </p:sp>
        <p:sp>
          <p:nvSpPr>
            <p:cNvPr id="26" name="Pentagon 46"/>
            <p:cNvSpPr/>
            <p:nvPr/>
          </p:nvSpPr>
          <p:spPr>
            <a:xfrm>
              <a:off x="578529" y="4367884"/>
              <a:ext cx="666944" cy="18739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b="1" dirty="0"/>
                <a:t>1</a:t>
              </a:r>
              <a:endParaRPr lang="en-IN" sz="1600" b="1" dirty="0"/>
            </a:p>
          </p:txBody>
        </p:sp>
      </p:grpSp>
      <p:sp>
        <p:nvSpPr>
          <p:cNvPr id="7" name="Rectangle 6"/>
          <p:cNvSpPr/>
          <p:nvPr/>
        </p:nvSpPr>
        <p:spPr>
          <a:xfrm>
            <a:off x="1733117" y="2435144"/>
            <a:ext cx="6747206" cy="788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p:cNvSpPr/>
          <p:nvPr/>
        </p:nvSpPr>
        <p:spPr>
          <a:xfrm>
            <a:off x="1733117" y="1840302"/>
            <a:ext cx="6378496" cy="5285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84"/>
          <p:cNvGrpSpPr>
            <a:grpSpLocks/>
          </p:cNvGrpSpPr>
          <p:nvPr/>
        </p:nvGrpSpPr>
        <p:grpSpPr bwMode="auto">
          <a:xfrm>
            <a:off x="359836" y="5190329"/>
            <a:ext cx="4780279" cy="1273739"/>
            <a:chOff x="578529" y="4351184"/>
            <a:chExt cx="6256392" cy="673605"/>
          </a:xfrm>
        </p:grpSpPr>
        <p:sp>
          <p:nvSpPr>
            <p:cNvPr id="28" name="Content Placeholder 3"/>
            <p:cNvSpPr txBox="1">
              <a:spLocks/>
            </p:cNvSpPr>
            <p:nvPr/>
          </p:nvSpPr>
          <p:spPr bwMode="auto">
            <a:xfrm>
              <a:off x="1277132" y="4351184"/>
              <a:ext cx="5557789" cy="673605"/>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b="1" dirty="0">
                  <a:cs typeface="Calibri" panose="020F0502020204030204" pitchFamily="34" charset="0"/>
                </a:rPr>
                <a:t>Enter</a:t>
              </a:r>
              <a:r>
                <a:rPr lang="en-US" sz="1600" dirty="0">
                  <a:cs typeface="Calibri" panose="020F0502020204030204" pitchFamily="34" charset="0"/>
                </a:rPr>
                <a:t> the options/choices for the question only if the answer type is Multiple choice/Checkbox.</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ADD ‘OTHER’</a:t>
              </a:r>
              <a:r>
                <a:rPr lang="en-US" sz="1600" dirty="0">
                  <a:cs typeface="Calibri" panose="020F0502020204030204" pitchFamily="34" charset="0"/>
                </a:rPr>
                <a:t> to add more options/choices</a:t>
              </a:r>
            </a:p>
          </p:txBody>
        </p:sp>
        <p:sp>
          <p:nvSpPr>
            <p:cNvPr id="32" name="Pentagon 46"/>
            <p:cNvSpPr/>
            <p:nvPr/>
          </p:nvSpPr>
          <p:spPr>
            <a:xfrm>
              <a:off x="578529" y="4367883"/>
              <a:ext cx="666944" cy="163392"/>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r>
                <a:rPr lang="en-US" sz="1600" b="1" dirty="0"/>
                <a:t>2</a:t>
              </a:r>
              <a:endParaRPr lang="en-IN" sz="1600" b="1" dirty="0"/>
            </a:p>
          </p:txBody>
        </p:sp>
      </p:grpSp>
      <p:grpSp>
        <p:nvGrpSpPr>
          <p:cNvPr id="33" name="Group 32"/>
          <p:cNvGrpSpPr/>
          <p:nvPr/>
        </p:nvGrpSpPr>
        <p:grpSpPr>
          <a:xfrm rot="5400000">
            <a:off x="8374532" y="3187530"/>
            <a:ext cx="378190" cy="638556"/>
            <a:chOff x="5579462" y="2053694"/>
            <a:chExt cx="341316"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46984" y="2129791"/>
              <a:ext cx="398278" cy="333322"/>
            </a:xfrm>
            <a:prstGeom prst="rect">
              <a:avLst/>
            </a:prstGeom>
            <a:noFill/>
            <a:ln>
              <a:noFill/>
            </a:ln>
          </p:spPr>
          <p:txBody>
            <a:bodyPr wrap="square" rtlCol="0">
              <a:spAutoFit/>
            </a:bodyPr>
            <a:lstStyle/>
            <a:p>
              <a:r>
                <a:rPr lang="en-US" b="1" dirty="0">
                  <a:solidFill>
                    <a:schemeClr val="bg1"/>
                  </a:solidFill>
                </a:rPr>
                <a:t>3</a:t>
              </a:r>
              <a:endParaRPr lang="en-IN" b="1" dirty="0">
                <a:solidFill>
                  <a:schemeClr val="bg1"/>
                </a:solidFill>
              </a:endParaRPr>
            </a:p>
          </p:txBody>
        </p:sp>
      </p:grpSp>
      <p:sp>
        <p:nvSpPr>
          <p:cNvPr id="9" name="Rectangle 8"/>
          <p:cNvSpPr/>
          <p:nvPr/>
        </p:nvSpPr>
        <p:spPr>
          <a:xfrm>
            <a:off x="7367277" y="3308854"/>
            <a:ext cx="877071" cy="3207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359076" y="4053859"/>
            <a:ext cx="8961905" cy="1057143"/>
          </a:xfrm>
          <a:prstGeom prst="rect">
            <a:avLst/>
          </a:prstGeom>
        </p:spPr>
      </p:pic>
      <p:grpSp>
        <p:nvGrpSpPr>
          <p:cNvPr id="36" name="Group 35"/>
          <p:cNvGrpSpPr/>
          <p:nvPr/>
        </p:nvGrpSpPr>
        <p:grpSpPr>
          <a:xfrm rot="5400000">
            <a:off x="8374531" y="4328626"/>
            <a:ext cx="378190" cy="638556"/>
            <a:chOff x="5579462" y="2053694"/>
            <a:chExt cx="341316" cy="647111"/>
          </a:xfrm>
          <a:solidFill>
            <a:schemeClr val="accent1">
              <a:lumMod val="75000"/>
            </a:schemeClr>
          </a:solidFill>
        </p:grpSpPr>
        <p:sp>
          <p:nvSpPr>
            <p:cNvPr id="3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13A9D2A9-0B10-46B3-9417-3EF09AA40D7A}"/>
                </a:ext>
              </a:extLst>
            </p:cNvPr>
            <p:cNvSpPr txBox="1"/>
            <p:nvPr/>
          </p:nvSpPr>
          <p:spPr>
            <a:xfrm rot="16200000">
              <a:off x="5546984" y="2129791"/>
              <a:ext cx="398278" cy="333322"/>
            </a:xfrm>
            <a:prstGeom prst="rect">
              <a:avLst/>
            </a:prstGeom>
            <a:noFill/>
            <a:ln>
              <a:noFill/>
            </a:ln>
          </p:spPr>
          <p:txBody>
            <a:bodyPr wrap="square" rtlCol="0">
              <a:spAutoFit/>
            </a:bodyPr>
            <a:lstStyle/>
            <a:p>
              <a:r>
                <a:rPr lang="en-US" b="1" dirty="0">
                  <a:solidFill>
                    <a:schemeClr val="bg1"/>
                  </a:solidFill>
                </a:rPr>
                <a:t>4</a:t>
              </a:r>
              <a:endParaRPr lang="en-IN" b="1" dirty="0">
                <a:solidFill>
                  <a:schemeClr val="bg1"/>
                </a:solidFill>
              </a:endParaRPr>
            </a:p>
          </p:txBody>
        </p:sp>
      </p:grpSp>
      <p:sp>
        <p:nvSpPr>
          <p:cNvPr id="13" name="Rectangle 12"/>
          <p:cNvSpPr/>
          <p:nvPr/>
        </p:nvSpPr>
        <p:spPr>
          <a:xfrm>
            <a:off x="457960" y="4458809"/>
            <a:ext cx="7786388" cy="503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0" name="Group 39"/>
          <p:cNvGrpSpPr/>
          <p:nvPr/>
        </p:nvGrpSpPr>
        <p:grpSpPr>
          <a:xfrm rot="16200000">
            <a:off x="1224744" y="2510080"/>
            <a:ext cx="378190" cy="638556"/>
            <a:chOff x="5579462" y="2053694"/>
            <a:chExt cx="341316" cy="647111"/>
          </a:xfrm>
          <a:solidFill>
            <a:schemeClr val="accent1">
              <a:lumMod val="75000"/>
            </a:schemeClr>
          </a:solidFill>
        </p:grpSpPr>
        <p:sp>
          <p:nvSpPr>
            <p:cNvPr id="4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TextBox 41">
              <a:extLst>
                <a:ext uri="{FF2B5EF4-FFF2-40B4-BE49-F238E27FC236}">
                  <a16:creationId xmlns:a16="http://schemas.microsoft.com/office/drawing/2014/main" id="{13A9D2A9-0B10-46B3-9417-3EF09AA40D7A}"/>
                </a:ext>
              </a:extLst>
            </p:cNvPr>
            <p:cNvSpPr txBox="1"/>
            <p:nvPr/>
          </p:nvSpPr>
          <p:spPr>
            <a:xfrm rot="5400000">
              <a:off x="5546984" y="2129791"/>
              <a:ext cx="398278" cy="333322"/>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43" name="Group 84"/>
          <p:cNvGrpSpPr>
            <a:grpSpLocks/>
          </p:cNvGrpSpPr>
          <p:nvPr/>
        </p:nvGrpSpPr>
        <p:grpSpPr bwMode="auto">
          <a:xfrm>
            <a:off x="5338582" y="5161624"/>
            <a:ext cx="4951831" cy="1126509"/>
            <a:chOff x="578529" y="4351184"/>
            <a:chExt cx="6480918" cy="595744"/>
          </a:xfrm>
        </p:grpSpPr>
        <p:sp>
          <p:nvSpPr>
            <p:cNvPr id="44" name="Content Placeholder 3"/>
            <p:cNvSpPr txBox="1">
              <a:spLocks/>
            </p:cNvSpPr>
            <p:nvPr/>
          </p:nvSpPr>
          <p:spPr bwMode="auto">
            <a:xfrm>
              <a:off x="1277132" y="4351184"/>
              <a:ext cx="5782315" cy="595744"/>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Add Branch </a:t>
              </a:r>
              <a:r>
                <a:rPr lang="en-US" sz="1600" dirty="0">
                  <a:cs typeface="Calibri" panose="020F0502020204030204" pitchFamily="34" charset="0"/>
                </a:rPr>
                <a:t>button to add a response based question to be displayed.</a:t>
              </a:r>
            </a:p>
            <a:p>
              <a:pPr>
                <a:lnSpc>
                  <a:spcPct val="150000"/>
                </a:lnSpc>
              </a:pPr>
              <a:r>
                <a:rPr lang="en-US" sz="1600" dirty="0">
                  <a:cs typeface="Calibri" panose="020F0502020204030204" pitchFamily="34" charset="0"/>
                </a:rPr>
                <a:t>Select the </a:t>
              </a:r>
              <a:r>
                <a:rPr lang="en-US" sz="1600" b="1" dirty="0">
                  <a:cs typeface="Calibri" panose="020F0502020204030204" pitchFamily="34" charset="0"/>
                </a:rPr>
                <a:t>Branch Condition </a:t>
              </a:r>
              <a:r>
                <a:rPr lang="en-US" sz="1600" dirty="0">
                  <a:cs typeface="Calibri" panose="020F0502020204030204" pitchFamily="34" charset="0"/>
                </a:rPr>
                <a:t>and click </a:t>
              </a:r>
              <a:r>
                <a:rPr lang="en-US" sz="1600" b="1" dirty="0">
                  <a:cs typeface="Calibri" panose="020F0502020204030204" pitchFamily="34" charset="0"/>
                </a:rPr>
                <a:t>+ Add </a:t>
              </a:r>
              <a:r>
                <a:rPr lang="en-US" sz="1600" dirty="0">
                  <a:cs typeface="Calibri" panose="020F0502020204030204" pitchFamily="34" charset="0"/>
                </a:rPr>
                <a:t>button</a:t>
              </a:r>
            </a:p>
          </p:txBody>
        </p:sp>
        <p:sp>
          <p:nvSpPr>
            <p:cNvPr id="45" name="Pentagon 46"/>
            <p:cNvSpPr/>
            <p:nvPr/>
          </p:nvSpPr>
          <p:spPr>
            <a:xfrm>
              <a:off x="578529" y="4367883"/>
              <a:ext cx="666944" cy="41529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b="1" dirty="0"/>
                <a:t>3 &amp; 4</a:t>
              </a:r>
              <a:endParaRPr lang="en-IN" sz="1600" b="1" dirty="0"/>
            </a:p>
          </p:txBody>
        </p:sp>
      </p:grpSp>
      <p:sp>
        <p:nvSpPr>
          <p:cNvPr id="14" name="Down Arrow 13"/>
          <p:cNvSpPr/>
          <p:nvPr/>
        </p:nvSpPr>
        <p:spPr>
          <a:xfrm>
            <a:off x="7624916" y="3629595"/>
            <a:ext cx="486697" cy="64743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6" name="Group 45"/>
          <p:cNvGrpSpPr/>
          <p:nvPr/>
        </p:nvGrpSpPr>
        <p:grpSpPr>
          <a:xfrm rot="16200000">
            <a:off x="1224744" y="1760829"/>
            <a:ext cx="378190" cy="638556"/>
            <a:chOff x="5579462" y="2053694"/>
            <a:chExt cx="341316" cy="647111"/>
          </a:xfrm>
          <a:solidFill>
            <a:schemeClr val="accent1">
              <a:lumMod val="75000"/>
            </a:schemeClr>
          </a:solidFill>
        </p:grpSpPr>
        <p:sp>
          <p:nvSpPr>
            <p:cNvPr id="4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TextBox 47">
              <a:extLst>
                <a:ext uri="{FF2B5EF4-FFF2-40B4-BE49-F238E27FC236}">
                  <a16:creationId xmlns:a16="http://schemas.microsoft.com/office/drawing/2014/main" id="{13A9D2A9-0B10-46B3-9417-3EF09AA40D7A}"/>
                </a:ext>
              </a:extLst>
            </p:cNvPr>
            <p:cNvSpPr txBox="1"/>
            <p:nvPr/>
          </p:nvSpPr>
          <p:spPr>
            <a:xfrm rot="5400000">
              <a:off x="5546984" y="2129791"/>
              <a:ext cx="398278" cy="333322"/>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grpSp>
        <p:nvGrpSpPr>
          <p:cNvPr id="39" name="Group 38">
            <a:extLst>
              <a:ext uri="{FF2B5EF4-FFF2-40B4-BE49-F238E27FC236}">
                <a16:creationId xmlns:a16="http://schemas.microsoft.com/office/drawing/2014/main" id="{34FFCB40-1AA0-4371-BB08-D3B0C74C9A25}"/>
              </a:ext>
            </a:extLst>
          </p:cNvPr>
          <p:cNvGrpSpPr/>
          <p:nvPr/>
        </p:nvGrpSpPr>
        <p:grpSpPr>
          <a:xfrm>
            <a:off x="9665187" y="3196148"/>
            <a:ext cx="2106610" cy="1500140"/>
            <a:chOff x="860006" y="5373843"/>
            <a:chExt cx="2546046" cy="2115119"/>
          </a:xfrm>
        </p:grpSpPr>
        <p:sp>
          <p:nvSpPr>
            <p:cNvPr id="49" name="Content Placeholder 3">
              <a:extLst>
                <a:ext uri="{FF2B5EF4-FFF2-40B4-BE49-F238E27FC236}">
                  <a16:creationId xmlns:a16="http://schemas.microsoft.com/office/drawing/2014/main" id="{D0F1BF19-4299-477C-85AD-A5ECF7A85538}"/>
                </a:ext>
              </a:extLst>
            </p:cNvPr>
            <p:cNvSpPr txBox="1">
              <a:spLocks/>
            </p:cNvSpPr>
            <p:nvPr/>
          </p:nvSpPr>
          <p:spPr>
            <a:xfrm>
              <a:off x="875876" y="5758309"/>
              <a:ext cx="2530176" cy="1730653"/>
            </a:xfrm>
            <a:prstGeom prst="rect">
              <a:avLst/>
            </a:prstGeom>
            <a:solidFill>
              <a:srgbClr val="FFFF00"/>
            </a:solidFill>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None/>
              </a:pPr>
              <a:r>
                <a:rPr lang="en-US" sz="1800" dirty="0">
                  <a:cs typeface="Calibri" panose="020F0502020204030204" pitchFamily="34" charset="0"/>
                </a:rPr>
                <a:t>System generated Question number won’t appear in the actual module</a:t>
              </a:r>
              <a:r>
                <a:rPr lang="en-IN" sz="1800" i="1" dirty="0">
                  <a:latin typeface="Calibri" panose="020F0502020204030204" pitchFamily="34" charset="0"/>
                  <a:cs typeface="Calibri" panose="020F0502020204030204" pitchFamily="34" charset="0"/>
                </a:rPr>
                <a:t>.</a:t>
              </a:r>
              <a:endParaRPr lang="en-US" sz="1800" dirty="0">
                <a:cs typeface="Calibri" panose="020F0502020204030204" pitchFamily="34" charset="0"/>
              </a:endParaRPr>
            </a:p>
          </p:txBody>
        </p:sp>
        <p:sp>
          <p:nvSpPr>
            <p:cNvPr id="50" name="Pentagon 46">
              <a:extLst>
                <a:ext uri="{FF2B5EF4-FFF2-40B4-BE49-F238E27FC236}">
                  <a16:creationId xmlns:a16="http://schemas.microsoft.com/office/drawing/2014/main" id="{798E1149-E3FF-444C-887D-039A8A057DF5}"/>
                </a:ext>
              </a:extLst>
            </p:cNvPr>
            <p:cNvSpPr/>
            <p:nvPr/>
          </p:nvSpPr>
          <p:spPr>
            <a:xfrm>
              <a:off x="860006" y="5373843"/>
              <a:ext cx="799533" cy="344892"/>
            </a:xfrm>
            <a:prstGeom prst="homePlate">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Calibri" panose="020F0502020204030204" pitchFamily="34" charset="0"/>
                  <a:cs typeface="Calibri" panose="020F0502020204030204" pitchFamily="34" charset="0"/>
                </a:rPr>
                <a:t>Note</a:t>
              </a:r>
              <a:endParaRPr lang="en-IN" i="1"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7396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350913" y="58992"/>
            <a:ext cx="5972734" cy="676353"/>
          </a:xfrm>
        </p:spPr>
        <p:txBody>
          <a:bodyPr vert="horz" lIns="91440" tIns="45720" rIns="91440" bIns="45720" rtlCol="0" anchor="ctr">
            <a:normAutofit/>
          </a:bodyPr>
          <a:lstStyle/>
          <a:p>
            <a:pPr algn="ctr"/>
            <a:r>
              <a:rPr lang="en-IN" sz="3200" b="1" dirty="0">
                <a:latin typeface="Calibri" panose="020F0502020204030204" pitchFamily="34" charset="0"/>
                <a:cs typeface="Calibri" panose="020F0502020204030204" pitchFamily="34" charset="0"/>
              </a:rPr>
              <a:t>Create Questionnaire (IV)</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13</a:t>
            </a:fld>
            <a:endParaRPr lang="en-IN"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1065451" y="1093587"/>
            <a:ext cx="8476755" cy="4159058"/>
          </a:xfrm>
          <a:prstGeom prst="rect">
            <a:avLst/>
          </a:prstGeom>
          <a:ln>
            <a:noFill/>
          </a:ln>
          <a:effectLst>
            <a:outerShdw blurRad="292100" dist="139700" dir="2700000" algn="tl" rotWithShape="0">
              <a:srgbClr val="333333">
                <a:alpha val="65000"/>
              </a:srgbClr>
            </a:outerShdw>
          </a:effectLst>
        </p:spPr>
      </p:pic>
      <p:grpSp>
        <p:nvGrpSpPr>
          <p:cNvPr id="33" name="Group 32"/>
          <p:cNvGrpSpPr/>
          <p:nvPr/>
        </p:nvGrpSpPr>
        <p:grpSpPr>
          <a:xfrm rot="5400000">
            <a:off x="4531068" y="4523602"/>
            <a:ext cx="378190" cy="638556"/>
            <a:chOff x="5579462" y="2053694"/>
            <a:chExt cx="341316"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46984" y="2129791"/>
              <a:ext cx="398278" cy="333322"/>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grpSp>
        <p:nvGrpSpPr>
          <p:cNvPr id="36" name="Group 35"/>
          <p:cNvGrpSpPr/>
          <p:nvPr/>
        </p:nvGrpSpPr>
        <p:grpSpPr>
          <a:xfrm rot="16200000">
            <a:off x="618815" y="1315892"/>
            <a:ext cx="378190" cy="638556"/>
            <a:chOff x="5579462" y="2053694"/>
            <a:chExt cx="341316" cy="647111"/>
          </a:xfrm>
          <a:solidFill>
            <a:schemeClr val="accent1">
              <a:lumMod val="75000"/>
            </a:schemeClr>
          </a:solidFill>
        </p:grpSpPr>
        <p:sp>
          <p:nvSpPr>
            <p:cNvPr id="3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13A9D2A9-0B10-46B3-9417-3EF09AA40D7A}"/>
                </a:ext>
              </a:extLst>
            </p:cNvPr>
            <p:cNvSpPr txBox="1"/>
            <p:nvPr/>
          </p:nvSpPr>
          <p:spPr>
            <a:xfrm rot="5400000">
              <a:off x="5546984" y="2129791"/>
              <a:ext cx="398278" cy="333322"/>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
        <p:nvSpPr>
          <p:cNvPr id="5" name="Rectangle 4"/>
          <p:cNvSpPr/>
          <p:nvPr/>
        </p:nvSpPr>
        <p:spPr>
          <a:xfrm>
            <a:off x="2464147" y="4538328"/>
            <a:ext cx="1912548" cy="6678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p:cNvSpPr/>
          <p:nvPr/>
        </p:nvSpPr>
        <p:spPr>
          <a:xfrm>
            <a:off x="1127188" y="1326896"/>
            <a:ext cx="1091416" cy="560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84"/>
          <p:cNvGrpSpPr>
            <a:grpSpLocks/>
          </p:cNvGrpSpPr>
          <p:nvPr/>
        </p:nvGrpSpPr>
        <p:grpSpPr bwMode="auto">
          <a:xfrm>
            <a:off x="262431" y="5473179"/>
            <a:ext cx="5906357" cy="1020630"/>
            <a:chOff x="735252" y="4367883"/>
            <a:chExt cx="7730193" cy="539751"/>
          </a:xfrm>
        </p:grpSpPr>
        <p:sp>
          <p:nvSpPr>
            <p:cNvPr id="40" name="Content Placeholder 3"/>
            <p:cNvSpPr txBox="1">
              <a:spLocks/>
            </p:cNvSpPr>
            <p:nvPr/>
          </p:nvSpPr>
          <p:spPr bwMode="auto">
            <a:xfrm>
              <a:off x="1277132" y="4394076"/>
              <a:ext cx="7188313" cy="51355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Created Branch questions and options/choices.</a:t>
              </a:r>
            </a:p>
            <a:p>
              <a:pPr>
                <a:lnSpc>
                  <a:spcPct val="150000"/>
                </a:lnSpc>
              </a:pPr>
              <a:r>
                <a:rPr lang="en-US" sz="1600" dirty="0">
                  <a:cs typeface="Calibri" panose="020F0502020204030204" pitchFamily="34" charset="0"/>
                </a:rPr>
                <a:t>Outline section displaying main question no, branch question no</a:t>
              </a:r>
            </a:p>
            <a:p>
              <a:pPr>
                <a:lnSpc>
                  <a:spcPct val="150000"/>
                </a:lnSpc>
              </a:pPr>
              <a:endParaRPr lang="en-US" sz="1600" dirty="0">
                <a:cs typeface="Calibri" panose="020F0502020204030204" pitchFamily="34" charset="0"/>
              </a:endParaRPr>
            </a:p>
          </p:txBody>
        </p:sp>
        <p:sp>
          <p:nvSpPr>
            <p:cNvPr id="41" name="Pentagon 46"/>
            <p:cNvSpPr/>
            <p:nvPr/>
          </p:nvSpPr>
          <p:spPr>
            <a:xfrm>
              <a:off x="735252" y="4367883"/>
              <a:ext cx="510221" cy="427461"/>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b="1" dirty="0"/>
                <a:t>1&amp;2</a:t>
              </a:r>
              <a:endParaRPr lang="en-IN" sz="1600" b="1" dirty="0"/>
            </a:p>
          </p:txBody>
        </p:sp>
      </p:grpSp>
      <p:grpSp>
        <p:nvGrpSpPr>
          <p:cNvPr id="45" name="Group 84"/>
          <p:cNvGrpSpPr>
            <a:grpSpLocks/>
          </p:cNvGrpSpPr>
          <p:nvPr/>
        </p:nvGrpSpPr>
        <p:grpSpPr bwMode="auto">
          <a:xfrm>
            <a:off x="6692001" y="5525234"/>
            <a:ext cx="4933493" cy="556606"/>
            <a:chOff x="578529" y="4351185"/>
            <a:chExt cx="6456916" cy="294356"/>
          </a:xfrm>
        </p:grpSpPr>
        <p:sp>
          <p:nvSpPr>
            <p:cNvPr id="46" name="Content Placeholder 3"/>
            <p:cNvSpPr txBox="1">
              <a:spLocks/>
            </p:cNvSpPr>
            <p:nvPr/>
          </p:nvSpPr>
          <p:spPr bwMode="auto">
            <a:xfrm>
              <a:off x="1277132" y="4351185"/>
              <a:ext cx="5758313" cy="29435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Preview </a:t>
              </a:r>
              <a:r>
                <a:rPr lang="en-US" sz="1600" dirty="0">
                  <a:cs typeface="Calibri" panose="020F0502020204030204" pitchFamily="34" charset="0"/>
                </a:rPr>
                <a:t>to see the questions and options</a:t>
              </a:r>
            </a:p>
          </p:txBody>
        </p:sp>
        <p:sp>
          <p:nvSpPr>
            <p:cNvPr id="47" name="Pentagon 46"/>
            <p:cNvSpPr/>
            <p:nvPr/>
          </p:nvSpPr>
          <p:spPr>
            <a:xfrm>
              <a:off x="578529" y="4367883"/>
              <a:ext cx="666944" cy="163392"/>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r>
                <a:rPr lang="en-US" sz="1600" b="1" dirty="0"/>
                <a:t>4</a:t>
              </a:r>
              <a:endParaRPr lang="en-IN" sz="1600" b="1" dirty="0"/>
            </a:p>
          </p:txBody>
        </p:sp>
      </p:grpSp>
      <p:grpSp>
        <p:nvGrpSpPr>
          <p:cNvPr id="48" name="Group 47"/>
          <p:cNvGrpSpPr/>
          <p:nvPr/>
        </p:nvGrpSpPr>
        <p:grpSpPr>
          <a:xfrm rot="5400000">
            <a:off x="9527571" y="1993273"/>
            <a:ext cx="378190" cy="638556"/>
            <a:chOff x="5579462" y="2053694"/>
            <a:chExt cx="341316" cy="647111"/>
          </a:xfrm>
          <a:solidFill>
            <a:schemeClr val="accent1">
              <a:lumMod val="75000"/>
            </a:schemeClr>
          </a:solidFill>
        </p:grpSpPr>
        <p:sp>
          <p:nvSpPr>
            <p:cNvPr id="49"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TextBox 49">
              <a:extLst>
                <a:ext uri="{FF2B5EF4-FFF2-40B4-BE49-F238E27FC236}">
                  <a16:creationId xmlns:a16="http://schemas.microsoft.com/office/drawing/2014/main" id="{13A9D2A9-0B10-46B3-9417-3EF09AA40D7A}"/>
                </a:ext>
              </a:extLst>
            </p:cNvPr>
            <p:cNvSpPr txBox="1"/>
            <p:nvPr/>
          </p:nvSpPr>
          <p:spPr>
            <a:xfrm rot="16200000">
              <a:off x="5546984" y="2129791"/>
              <a:ext cx="398278" cy="333322"/>
            </a:xfrm>
            <a:prstGeom prst="rect">
              <a:avLst/>
            </a:prstGeom>
            <a:noFill/>
            <a:ln>
              <a:noFill/>
            </a:ln>
          </p:spPr>
          <p:txBody>
            <a:bodyPr wrap="square" rtlCol="0">
              <a:spAutoFit/>
            </a:bodyPr>
            <a:lstStyle/>
            <a:p>
              <a:r>
                <a:rPr lang="en-US" b="1" dirty="0">
                  <a:solidFill>
                    <a:schemeClr val="bg1"/>
                  </a:solidFill>
                </a:rPr>
                <a:t>3</a:t>
              </a:r>
              <a:endParaRPr lang="en-IN" b="1" dirty="0">
                <a:solidFill>
                  <a:schemeClr val="bg1"/>
                </a:solidFill>
              </a:endParaRPr>
            </a:p>
          </p:txBody>
        </p:sp>
      </p:grpSp>
      <p:sp>
        <p:nvSpPr>
          <p:cNvPr id="10" name="Rectangle 9"/>
          <p:cNvSpPr/>
          <p:nvPr/>
        </p:nvSpPr>
        <p:spPr>
          <a:xfrm>
            <a:off x="9158748" y="2211800"/>
            <a:ext cx="238640" cy="2367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Content Placeholder 3"/>
          <p:cNvSpPr txBox="1">
            <a:spLocks/>
          </p:cNvSpPr>
          <p:nvPr/>
        </p:nvSpPr>
        <p:spPr bwMode="auto">
          <a:xfrm>
            <a:off x="10064131" y="2132883"/>
            <a:ext cx="1823069" cy="413007"/>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Save</a:t>
            </a:r>
            <a:r>
              <a:rPr lang="en-US" sz="1600" dirty="0">
                <a:cs typeface="Calibri" panose="020F0502020204030204" pitchFamily="34" charset="0"/>
              </a:rPr>
              <a:t> button</a:t>
            </a:r>
          </a:p>
        </p:txBody>
      </p:sp>
      <p:grpSp>
        <p:nvGrpSpPr>
          <p:cNvPr id="52" name="Group 26"/>
          <p:cNvGrpSpPr/>
          <p:nvPr/>
        </p:nvGrpSpPr>
        <p:grpSpPr>
          <a:xfrm>
            <a:off x="3650882" y="576840"/>
            <a:ext cx="301686" cy="540070"/>
            <a:chOff x="5625752" y="2160735"/>
            <a:chExt cx="301686" cy="540070"/>
          </a:xfrm>
        </p:grpSpPr>
        <p:sp>
          <p:nvSpPr>
            <p:cNvPr id="53" name="Pentagon 54">
              <a:extLst>
                <a:ext uri="{FF2B5EF4-FFF2-40B4-BE49-F238E27FC236}">
                  <a16:creationId xmlns:a16="http://schemas.microsoft.com/office/drawing/2014/main" id="{12F7669B-B965-47C2-91D5-5092C6931984}"/>
                </a:ext>
              </a:extLst>
            </p:cNvPr>
            <p:cNvSpPr/>
            <p:nvPr/>
          </p:nvSpPr>
          <p:spPr>
            <a:xfrm rot="5400000">
              <a:off x="5503878" y="2283904"/>
              <a:ext cx="540070" cy="293731"/>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TextBox 53">
              <a:extLst>
                <a:ext uri="{FF2B5EF4-FFF2-40B4-BE49-F238E27FC236}">
                  <a16:creationId xmlns:a16="http://schemas.microsoft.com/office/drawing/2014/main" id="{13A9D2A9-0B10-46B3-9417-3EF09AA40D7A}"/>
                </a:ext>
              </a:extLst>
            </p:cNvPr>
            <p:cNvSpPr txBox="1"/>
            <p:nvPr/>
          </p:nvSpPr>
          <p:spPr>
            <a:xfrm>
              <a:off x="5625752" y="2215453"/>
              <a:ext cx="301686" cy="369332"/>
            </a:xfrm>
            <a:prstGeom prst="rect">
              <a:avLst/>
            </a:prstGeom>
            <a:noFill/>
          </p:spPr>
          <p:txBody>
            <a:bodyPr wrap="none" rtlCol="0">
              <a:spAutoFit/>
            </a:bodyPr>
            <a:lstStyle/>
            <a:p>
              <a:r>
                <a:rPr lang="en-US" b="1" dirty="0">
                  <a:solidFill>
                    <a:schemeClr val="bg1"/>
                  </a:solidFill>
                </a:rPr>
                <a:t>4</a:t>
              </a:r>
              <a:endParaRPr lang="en-IN" b="1" dirty="0">
                <a:solidFill>
                  <a:schemeClr val="bg1"/>
                </a:solidFill>
              </a:endParaRPr>
            </a:p>
          </p:txBody>
        </p:sp>
      </p:grpSp>
      <p:sp>
        <p:nvSpPr>
          <p:cNvPr id="11" name="Rectangle 10"/>
          <p:cNvSpPr/>
          <p:nvPr/>
        </p:nvSpPr>
        <p:spPr>
          <a:xfrm>
            <a:off x="3543053" y="1123083"/>
            <a:ext cx="623092" cy="233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195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429209" y="73740"/>
            <a:ext cx="702365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a:t>
            </a:r>
          </a:p>
        </p:txBody>
      </p:sp>
      <p:sp>
        <p:nvSpPr>
          <p:cNvPr id="2" name="Slide Number Placeholder 1"/>
          <p:cNvSpPr>
            <a:spLocks noGrp="1"/>
          </p:cNvSpPr>
          <p:nvPr>
            <p:ph type="sldNum" sz="quarter" idx="12"/>
          </p:nvPr>
        </p:nvSpPr>
        <p:spPr/>
        <p:txBody>
          <a:bodyPr/>
          <a:lstStyle/>
          <a:p>
            <a:fld id="{80EA8F26-D01C-4D83-A07A-6FC2B1EB6704}" type="slidenum">
              <a:rPr lang="en-IN" smtClean="0"/>
              <a:t>14</a:t>
            </a:fld>
            <a:endParaRPr lang="en-IN" dirty="0"/>
          </a:p>
        </p:txBody>
      </p:sp>
      <p:sp>
        <p:nvSpPr>
          <p:cNvPr id="16" name="Rectangle 15"/>
          <p:cNvSpPr/>
          <p:nvPr/>
        </p:nvSpPr>
        <p:spPr>
          <a:xfrm>
            <a:off x="696838" y="922389"/>
            <a:ext cx="11170460" cy="332398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To create, edit, copy, enable/disable and delete lookup values or configurable entries that are being used in RISE modules like Grant Call, Proposal, Award, Variation Request, Claim, Manpower etc.,</a:t>
            </a:r>
          </a:p>
          <a:p>
            <a:pPr marL="342900" indent="-342900">
              <a:lnSpc>
                <a:spcPct val="150000"/>
              </a:lnSpc>
              <a:buFont typeface="Arial" panose="020B0604020202020204" pitchFamily="34" charset="0"/>
              <a:buChar char="•"/>
            </a:pPr>
            <a:r>
              <a:rPr lang="en-US" sz="2000" dirty="0"/>
              <a:t>Tables are grouped and displayed under each modules e.g. Award, Manpower, Claims etc.,</a:t>
            </a:r>
          </a:p>
          <a:p>
            <a:pPr marL="342900" indent="-342900">
              <a:lnSpc>
                <a:spcPct val="150000"/>
              </a:lnSpc>
              <a:buFont typeface="Arial" panose="020B0604020202020204" pitchFamily="34" charset="0"/>
              <a:buChar char="•"/>
            </a:pPr>
            <a:r>
              <a:rPr lang="en-US" sz="2000" dirty="0"/>
              <a:t>Table records that are used by more than one functional module is grouped under General Tab</a:t>
            </a:r>
          </a:p>
          <a:p>
            <a:pPr>
              <a:lnSpc>
                <a:spcPct val="150000"/>
              </a:lnSpc>
            </a:pPr>
            <a:r>
              <a:rPr lang="en-US" sz="2000" u="sng" dirty="0"/>
              <a:t>Table examples:</a:t>
            </a:r>
          </a:p>
          <a:p>
            <a:pPr marL="800100" lvl="1" indent="-342900">
              <a:lnSpc>
                <a:spcPct val="150000"/>
              </a:lnSpc>
              <a:buFont typeface="Arial" panose="020B0604020202020204" pitchFamily="34" charset="0"/>
              <a:buChar char="•"/>
            </a:pPr>
            <a:r>
              <a:rPr lang="en-US" sz="2000" i="1" dirty="0"/>
              <a:t>Manpower Job Profile Type, Claim Attachment Type, </a:t>
            </a:r>
            <a:r>
              <a:rPr lang="en-IN" sz="2000" i="1" dirty="0"/>
              <a:t>Claim Status, Manpower Position Status etc.,</a:t>
            </a:r>
          </a:p>
          <a:p>
            <a:pPr marL="800100" lvl="1" indent="-342900">
              <a:lnSpc>
                <a:spcPct val="150000"/>
              </a:lnSpc>
              <a:buFont typeface="Arial" panose="020B0604020202020204" pitchFamily="34" charset="0"/>
              <a:buChar char="•"/>
            </a:pPr>
            <a:endParaRPr lang="en-IN" sz="2000" i="1" dirty="0"/>
          </a:p>
        </p:txBody>
      </p:sp>
      <p:grpSp>
        <p:nvGrpSpPr>
          <p:cNvPr id="5" name="Group 4"/>
          <p:cNvGrpSpPr/>
          <p:nvPr/>
        </p:nvGrpSpPr>
        <p:grpSpPr>
          <a:xfrm>
            <a:off x="696838" y="4153897"/>
            <a:ext cx="10976049" cy="1306492"/>
            <a:chOff x="860006" y="5373843"/>
            <a:chExt cx="11668162" cy="1306492"/>
          </a:xfrm>
        </p:grpSpPr>
        <p:sp>
          <p:nvSpPr>
            <p:cNvPr id="7"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11652293" cy="922024"/>
            </a:xfrm>
            <a:prstGeom prst="rect">
              <a:avLst/>
            </a:prstGeom>
            <a:solidFill>
              <a:srgbClr val="FFFF00"/>
            </a:solidFill>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i="1" dirty="0"/>
                <a:t>If we add any new type/lookup values then no coding is required to show the lookup value, however if we add any new status to an existing flow then additional coding is required to show the newly added status.</a:t>
              </a:r>
            </a:p>
          </p:txBody>
        </p:sp>
        <p:sp>
          <p:nvSpPr>
            <p:cNvPr id="8" name="Pentagon 46">
              <a:extLst>
                <a:ext uri="{FF2B5EF4-FFF2-40B4-BE49-F238E27FC236}">
                  <a16:creationId xmlns:a16="http://schemas.microsoft.com/office/drawing/2014/main" id="{F032F5F6-C768-4CBC-9FBB-877B877AB309}"/>
                </a:ext>
              </a:extLst>
            </p:cNvPr>
            <p:cNvSpPr/>
            <p:nvPr/>
          </p:nvSpPr>
          <p:spPr>
            <a:xfrm>
              <a:off x="860006" y="5373843"/>
              <a:ext cx="799533" cy="344892"/>
            </a:xfrm>
            <a:prstGeom prst="homePlate">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Calibri" panose="020F0502020204030204" pitchFamily="34" charset="0"/>
                  <a:cs typeface="Calibri" panose="020F0502020204030204" pitchFamily="34" charset="0"/>
                </a:rPr>
                <a:t>Note</a:t>
              </a:r>
              <a:endParaRPr lang="en-IN" i="1"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89609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1076949" y="2137387"/>
            <a:ext cx="10654671" cy="236747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871627" y="119443"/>
            <a:ext cx="5476335" cy="618240"/>
          </a:xfrm>
        </p:spPr>
        <p:txBody>
          <a:bodyPr vert="horz" lIns="91440" tIns="45720" rIns="91440" bIns="45720" rtlCol="0" anchor="ctr">
            <a:normAutofit/>
          </a:bodyPr>
          <a:lstStyle/>
          <a:p>
            <a:r>
              <a:rPr lang="en-IN" sz="3200" b="1" dirty="0">
                <a:latin typeface="Calibri" panose="020F0502020204030204" pitchFamily="34" charset="0"/>
                <a:cs typeface="Calibri" panose="020F0502020204030204" pitchFamily="34" charset="0"/>
              </a:rPr>
              <a:t>Code Table Maintenance (I)</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15</a:t>
            </a:fld>
            <a:endParaRPr lang="en-IN" dirty="0"/>
          </a:p>
        </p:txBody>
      </p:sp>
      <p:grpSp>
        <p:nvGrpSpPr>
          <p:cNvPr id="29" name="Group 84"/>
          <p:cNvGrpSpPr>
            <a:grpSpLocks/>
          </p:cNvGrpSpPr>
          <p:nvPr/>
        </p:nvGrpSpPr>
        <p:grpSpPr bwMode="auto">
          <a:xfrm>
            <a:off x="827974" y="4750389"/>
            <a:ext cx="5936090" cy="1226057"/>
            <a:chOff x="578529" y="4330947"/>
            <a:chExt cx="7769109" cy="648391"/>
          </a:xfrm>
        </p:grpSpPr>
        <p:sp>
          <p:nvSpPr>
            <p:cNvPr id="30" name="Content Placeholder 3"/>
            <p:cNvSpPr txBox="1">
              <a:spLocks/>
            </p:cNvSpPr>
            <p:nvPr/>
          </p:nvSpPr>
          <p:spPr bwMode="auto">
            <a:xfrm>
              <a:off x="1245473" y="4330947"/>
              <a:ext cx="7102165" cy="648391"/>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List of main tabs. </a:t>
              </a:r>
            </a:p>
            <a:p>
              <a:pPr>
                <a:lnSpc>
                  <a:spcPct val="150000"/>
                </a:lnSpc>
              </a:pPr>
              <a:r>
                <a:rPr lang="en-US" sz="1600" dirty="0">
                  <a:cs typeface="Calibri" panose="020F0502020204030204" pitchFamily="34" charset="0"/>
                </a:rPr>
                <a:t>Clicking the main tab will display the tables under it.</a:t>
              </a:r>
            </a:p>
            <a:p>
              <a:pPr>
                <a:lnSpc>
                  <a:spcPct val="150000"/>
                </a:lnSpc>
              </a:pPr>
              <a:r>
                <a:rPr lang="en-US" sz="1600" dirty="0">
                  <a:cs typeface="Calibri" panose="020F0502020204030204" pitchFamily="34" charset="0"/>
                </a:rPr>
                <a:t>Enter table name to search and filter.</a:t>
              </a:r>
            </a:p>
          </p:txBody>
        </p:sp>
        <p:sp>
          <p:nvSpPr>
            <p:cNvPr id="31" name="Pentagon 46"/>
            <p:cNvSpPr/>
            <p:nvPr/>
          </p:nvSpPr>
          <p:spPr>
            <a:xfrm>
              <a:off x="578529" y="4367883"/>
              <a:ext cx="666944" cy="199812"/>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b="1" dirty="0"/>
                <a:t>2</a:t>
              </a:r>
              <a:endParaRPr lang="en-IN" sz="1600" b="1" dirty="0"/>
            </a:p>
          </p:txBody>
        </p:sp>
      </p:grpSp>
      <p:grpSp>
        <p:nvGrpSpPr>
          <p:cNvPr id="24" name="Group 84"/>
          <p:cNvGrpSpPr>
            <a:grpSpLocks/>
          </p:cNvGrpSpPr>
          <p:nvPr/>
        </p:nvGrpSpPr>
        <p:grpSpPr bwMode="auto">
          <a:xfrm>
            <a:off x="7293320" y="4149885"/>
            <a:ext cx="4286266" cy="1089163"/>
            <a:chOff x="1654151" y="3970887"/>
            <a:chExt cx="5609832" cy="575996"/>
          </a:xfrm>
        </p:grpSpPr>
        <p:sp>
          <p:nvSpPr>
            <p:cNvPr id="32" name="Content Placeholder 3"/>
            <p:cNvSpPr txBox="1">
              <a:spLocks/>
            </p:cNvSpPr>
            <p:nvPr/>
          </p:nvSpPr>
          <p:spPr bwMode="auto">
            <a:xfrm>
              <a:off x="1654151" y="4301263"/>
              <a:ext cx="5609832" cy="245620"/>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the </a:t>
              </a:r>
              <a:r>
                <a:rPr lang="en-US" sz="1600" b="1" dirty="0">
                  <a:cs typeface="Calibri" panose="020F0502020204030204" pitchFamily="34" charset="0"/>
                </a:rPr>
                <a:t>table name </a:t>
              </a:r>
              <a:r>
                <a:rPr lang="en-US" sz="1600" dirty="0">
                  <a:cs typeface="Calibri" panose="020F0502020204030204" pitchFamily="34" charset="0"/>
                </a:rPr>
                <a:t>to open it</a:t>
              </a:r>
            </a:p>
          </p:txBody>
        </p:sp>
        <p:sp>
          <p:nvSpPr>
            <p:cNvPr id="33" name="Pentagon 46"/>
            <p:cNvSpPr/>
            <p:nvPr/>
          </p:nvSpPr>
          <p:spPr>
            <a:xfrm rot="5400000">
              <a:off x="1700180" y="3924859"/>
              <a:ext cx="330906" cy="422962"/>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sz="1600" b="1" dirty="0"/>
            </a:p>
          </p:txBody>
        </p:sp>
      </p:grpSp>
      <p:grpSp>
        <p:nvGrpSpPr>
          <p:cNvPr id="26" name="Group 25"/>
          <p:cNvGrpSpPr/>
          <p:nvPr/>
        </p:nvGrpSpPr>
        <p:grpSpPr>
          <a:xfrm rot="16200000">
            <a:off x="557598" y="2858689"/>
            <a:ext cx="400146" cy="638556"/>
            <a:chOff x="5586773" y="2053694"/>
            <a:chExt cx="361131" cy="647111"/>
          </a:xfrm>
          <a:solidFill>
            <a:schemeClr val="accent1">
              <a:lumMod val="75000"/>
            </a:schemeClr>
          </a:solidFill>
        </p:grpSpPr>
        <p:sp>
          <p:nvSpPr>
            <p:cNvPr id="2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13A9D2A9-0B10-46B3-9417-3EF09AA40D7A}"/>
                </a:ext>
              </a:extLst>
            </p:cNvPr>
            <p:cNvSpPr txBox="1"/>
            <p:nvPr/>
          </p:nvSpPr>
          <p:spPr>
            <a:xfrm rot="5400000">
              <a:off x="5582104" y="2225150"/>
              <a:ext cx="398278" cy="333322"/>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
        <p:nvSpPr>
          <p:cNvPr id="10" name="Rectangle 9"/>
          <p:cNvSpPr/>
          <p:nvPr/>
        </p:nvSpPr>
        <p:spPr>
          <a:xfrm>
            <a:off x="1076948" y="2550098"/>
            <a:ext cx="8821497" cy="856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p:cNvPicPr>
            <a:picLocks noChangeAspect="1"/>
          </p:cNvPicPr>
          <p:nvPr/>
        </p:nvPicPr>
        <p:blipFill>
          <a:blip r:embed="rId4"/>
          <a:stretch>
            <a:fillRect/>
          </a:stretch>
        </p:blipFill>
        <p:spPr>
          <a:xfrm>
            <a:off x="5050557" y="1187100"/>
            <a:ext cx="2285714" cy="704762"/>
          </a:xfrm>
          <a:prstGeom prst="rect">
            <a:avLst/>
          </a:prstGeom>
          <a:ln>
            <a:solidFill>
              <a:srgbClr val="00B0F0"/>
            </a:solidFill>
          </a:ln>
        </p:spPr>
      </p:pic>
      <p:grpSp>
        <p:nvGrpSpPr>
          <p:cNvPr id="22" name="Group 21"/>
          <p:cNvGrpSpPr/>
          <p:nvPr/>
        </p:nvGrpSpPr>
        <p:grpSpPr>
          <a:xfrm>
            <a:off x="7336271" y="1115667"/>
            <a:ext cx="3686558" cy="807867"/>
            <a:chOff x="8040448" y="1377538"/>
            <a:chExt cx="3686558" cy="807867"/>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8"/>
              <a:ext cx="3048003" cy="807867"/>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Code Table Maintenance</a:t>
              </a:r>
              <a:r>
                <a:rPr lang="en-US" sz="1600" dirty="0">
                  <a:cs typeface="Calibri" panose="020F0502020204030204" pitchFamily="34" charset="0"/>
                </a:rPr>
                <a:t> from the Admin Dashboard</a:t>
              </a:r>
            </a:p>
          </p:txBody>
        </p:sp>
      </p:grpSp>
      <p:sp>
        <p:nvSpPr>
          <p:cNvPr id="8" name="Rectangle 7"/>
          <p:cNvSpPr/>
          <p:nvPr/>
        </p:nvSpPr>
        <p:spPr>
          <a:xfrm>
            <a:off x="7336271" y="4305880"/>
            <a:ext cx="280220" cy="275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endParaRPr lang="en-IN" b="1" dirty="0"/>
          </a:p>
        </p:txBody>
      </p:sp>
      <p:sp>
        <p:nvSpPr>
          <p:cNvPr id="9" name="Rectangle 8"/>
          <p:cNvSpPr/>
          <p:nvPr/>
        </p:nvSpPr>
        <p:spPr>
          <a:xfrm>
            <a:off x="6420855" y="3848180"/>
            <a:ext cx="2533693" cy="301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Down Arrow 10"/>
          <p:cNvSpPr/>
          <p:nvPr/>
        </p:nvSpPr>
        <p:spPr>
          <a:xfrm>
            <a:off x="5855110" y="1891862"/>
            <a:ext cx="442452" cy="65823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55903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982644" y="115693"/>
            <a:ext cx="6960358" cy="680244"/>
          </a:xfrm>
        </p:spPr>
        <p:txBody>
          <a:bodyPr vert="horz" lIns="91440" tIns="45720" rIns="91440" bIns="45720" rtlCol="0" anchor="ctr">
            <a:normAutofit/>
          </a:body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Important Tables – Manpower</a:t>
            </a:r>
            <a:endParaRPr lang="en-SG" sz="3200" b="1" dirty="0">
              <a:latin typeface="Calibri" panose="020F0502020204030204" pitchFamily="34" charset="0"/>
              <a:ea typeface="Roboto" panose="02000000000000000000" pitchFamily="2"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16</a:t>
            </a:fld>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2105216060"/>
              </p:ext>
            </p:extLst>
          </p:nvPr>
        </p:nvGraphicFramePr>
        <p:xfrm>
          <a:off x="350357" y="823231"/>
          <a:ext cx="11345775" cy="5358719"/>
        </p:xfrm>
        <a:graphic>
          <a:graphicData uri="http://schemas.openxmlformats.org/drawingml/2006/table">
            <a:tbl>
              <a:tblPr firstRow="1" bandRow="1">
                <a:tableStyleId>{5C22544A-7EE6-4342-B048-85BDC9FD1C3A}</a:tableStyleId>
              </a:tblPr>
              <a:tblGrid>
                <a:gridCol w="3598533">
                  <a:extLst>
                    <a:ext uri="{9D8B030D-6E8A-4147-A177-3AD203B41FA5}">
                      <a16:colId xmlns:a16="http://schemas.microsoft.com/office/drawing/2014/main" val="20000"/>
                    </a:ext>
                  </a:extLst>
                </a:gridCol>
                <a:gridCol w="7747242">
                  <a:extLst>
                    <a:ext uri="{9D8B030D-6E8A-4147-A177-3AD203B41FA5}">
                      <a16:colId xmlns:a16="http://schemas.microsoft.com/office/drawing/2014/main" val="20001"/>
                    </a:ext>
                  </a:extLst>
                </a:gridCol>
              </a:tblGrid>
              <a:tr h="531637">
                <a:tc>
                  <a:txBody>
                    <a:bodyPr/>
                    <a:lstStyle/>
                    <a:p>
                      <a:pPr marL="0" algn="ctr" defTabSz="914400" rtl="0" eaLnBrk="1" latinLnBrk="0" hangingPunct="1"/>
                      <a:r>
                        <a:rPr lang="en-US" sz="1800" kern="1200" dirty="0">
                          <a:solidFill>
                            <a:schemeClr val="bg1"/>
                          </a:solidFill>
                          <a:latin typeface="Calibri" panose="020F0502020204030204" pitchFamily="34" charset="0"/>
                          <a:ea typeface="+mn-ea"/>
                          <a:cs typeface="Calibri" panose="020F0502020204030204" pitchFamily="34" charset="0"/>
                        </a:rPr>
                        <a:t>Manpower</a:t>
                      </a:r>
                      <a:endParaRPr lang="en-IN" sz="1800" kern="1200" dirty="0">
                        <a:solidFill>
                          <a:schemeClr val="bg1"/>
                        </a:solidFill>
                        <a:latin typeface="Calibri" panose="020F0502020204030204" pitchFamily="34" charset="0"/>
                        <a:ea typeface="+mn-ea"/>
                        <a:cs typeface="Calibri" panose="020F0502020204030204" pitchFamily="34" charset="0"/>
                      </a:endParaRPr>
                    </a:p>
                  </a:txBody>
                  <a:tcPr/>
                </a:tc>
                <a:tc>
                  <a:txBody>
                    <a:bodyPr/>
                    <a:lstStyle/>
                    <a:p>
                      <a:pPr marL="0" algn="ctr" defTabSz="914400" rtl="0" eaLnBrk="1" latinLnBrk="0" hangingPunct="1"/>
                      <a:r>
                        <a:rPr lang="en-US" sz="1800" kern="1200" dirty="0">
                          <a:solidFill>
                            <a:schemeClr val="bg1"/>
                          </a:solidFill>
                          <a:latin typeface="Calibri" panose="020F0502020204030204" pitchFamily="34" charset="0"/>
                          <a:ea typeface="+mn-ea"/>
                          <a:cs typeface="Calibri" panose="020F0502020204030204" pitchFamily="34" charset="0"/>
                        </a:rPr>
                        <a:t>Description</a:t>
                      </a:r>
                      <a:endParaRPr lang="en-IN" sz="1800" kern="1200" dirty="0">
                        <a:solidFill>
                          <a:schemeClr val="bg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0000"/>
                  </a:ext>
                </a:extLst>
              </a:tr>
              <a:tr h="539021">
                <a:tc>
                  <a:txBody>
                    <a:bodyPr/>
                    <a:lstStyle/>
                    <a:p>
                      <a:r>
                        <a:rPr lang="en-US" sz="1800" b="1" i="0" kern="1200" dirty="0">
                          <a:solidFill>
                            <a:schemeClr val="dk1"/>
                          </a:solidFill>
                          <a:effectLst/>
                          <a:latin typeface="Calibri" panose="020F0502020204030204" pitchFamily="34" charset="0"/>
                          <a:ea typeface="+mn-ea"/>
                          <a:cs typeface="Calibri" panose="020F0502020204030204" pitchFamily="34" charset="0"/>
                        </a:rPr>
                        <a:t>Manpower Job Profile Type</a:t>
                      </a:r>
                    </a:p>
                  </a:txBody>
                  <a:tcPr/>
                </a:tc>
                <a:tc>
                  <a:txBody>
                    <a:bodyPr/>
                    <a:lstStyle/>
                    <a:p>
                      <a:r>
                        <a:rPr lang="en-US" dirty="0">
                          <a:latin typeface="Calibri" panose="020F0502020204030204" pitchFamily="34" charset="0"/>
                          <a:cs typeface="Calibri" panose="020F0502020204030204" pitchFamily="34" charset="0"/>
                        </a:rPr>
                        <a:t>Lists the job</a:t>
                      </a:r>
                      <a:r>
                        <a:rPr lang="en-US" baseline="0" dirty="0">
                          <a:latin typeface="Calibri" panose="020F0502020204030204" pitchFamily="34" charset="0"/>
                          <a:cs typeface="Calibri" panose="020F0502020204030204" pitchFamily="34" charset="0"/>
                        </a:rPr>
                        <a:t> profile types that are integrated from workday to RISE periodically with flag ‘Is Workday Active’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Calibri" panose="020F0502020204030204" pitchFamily="34" charset="0"/>
                          <a:cs typeface="Calibri" panose="020F0502020204030204" pitchFamily="34" charset="0"/>
                        </a:rPr>
                        <a:t>Allows to </a:t>
                      </a:r>
                      <a:r>
                        <a:rPr lang="en-US" dirty="0">
                          <a:latin typeface="Calibri" panose="020F0502020204030204" pitchFamily="34" charset="0"/>
                          <a:cs typeface="Calibri" panose="020F0502020204030204" pitchFamily="34" charset="0"/>
                        </a:rPr>
                        <a:t>update,</a:t>
                      </a:r>
                      <a:r>
                        <a:rPr lang="en-US" baseline="0" dirty="0">
                          <a:latin typeface="Calibri" panose="020F0502020204030204" pitchFamily="34" charset="0"/>
                          <a:cs typeface="Calibri" panose="020F0502020204030204" pitchFamily="34" charset="0"/>
                        </a:rPr>
                        <a:t> activate/deactivate </a:t>
                      </a:r>
                      <a:r>
                        <a:rPr lang="en-US" dirty="0">
                          <a:latin typeface="Calibri" panose="020F0502020204030204" pitchFamily="34" charset="0"/>
                          <a:cs typeface="Calibri" panose="020F0502020204030204" pitchFamily="34" charset="0"/>
                        </a:rPr>
                        <a:t>or delete the Job Profile Type</a:t>
                      </a:r>
                    </a:p>
                  </a:txBody>
                  <a:tcPr/>
                </a:tc>
                <a:extLst>
                  <a:ext uri="{0D108BD9-81ED-4DB2-BD59-A6C34878D82A}">
                    <a16:rowId xmlns:a16="http://schemas.microsoft.com/office/drawing/2014/main" val="10001"/>
                  </a:ext>
                </a:extLst>
              </a:tr>
              <a:tr h="539021">
                <a:tc>
                  <a:txBody>
                    <a:bodyPr/>
                    <a:lstStyle/>
                    <a:p>
                      <a:r>
                        <a:rPr lang="en-US" sz="1800" b="1" i="0" kern="1200" dirty="0">
                          <a:solidFill>
                            <a:schemeClr val="dk1"/>
                          </a:solidFill>
                          <a:effectLst/>
                          <a:latin typeface="Calibri" panose="020F0502020204030204" pitchFamily="34" charset="0"/>
                          <a:ea typeface="+mn-ea"/>
                          <a:cs typeface="Calibri" panose="020F0502020204030204" pitchFamily="34" charset="0"/>
                        </a:rPr>
                        <a:t>Cost Element Job Profile Mapping</a:t>
                      </a:r>
                      <a:endParaRPr lang="en-IN" sz="1800" b="1"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List the mapped </a:t>
                      </a:r>
                      <a:r>
                        <a:rPr lang="en-US" sz="1800" b="0" i="0" kern="1200" dirty="0">
                          <a:solidFill>
                            <a:schemeClr val="dk1"/>
                          </a:solidFill>
                          <a:effectLst/>
                          <a:latin typeface="Calibri" panose="020F0502020204030204" pitchFamily="34" charset="0"/>
                          <a:ea typeface="+mn-ea"/>
                          <a:cs typeface="Calibri" panose="020F0502020204030204" pitchFamily="34" charset="0"/>
                        </a:rPr>
                        <a:t>Budget</a:t>
                      </a:r>
                      <a:r>
                        <a:rPr lang="en-US" sz="1800" b="0" i="0" kern="1200" baseline="0" dirty="0">
                          <a:solidFill>
                            <a:schemeClr val="dk1"/>
                          </a:solidFill>
                          <a:effectLst/>
                          <a:latin typeface="Calibri" panose="020F0502020204030204" pitchFamily="34" charset="0"/>
                          <a:ea typeface="+mn-ea"/>
                          <a:cs typeface="Calibri" panose="020F0502020204030204" pitchFamily="34" charset="0"/>
                        </a:rPr>
                        <a:t> </a:t>
                      </a:r>
                      <a:r>
                        <a:rPr lang="en-US" sz="1800" b="0" i="0" kern="1200" dirty="0">
                          <a:solidFill>
                            <a:schemeClr val="dk1"/>
                          </a:solidFill>
                          <a:effectLst/>
                          <a:latin typeface="Calibri" panose="020F0502020204030204" pitchFamily="34" charset="0"/>
                          <a:ea typeface="+mn-ea"/>
                          <a:cs typeface="Calibri" panose="020F0502020204030204" pitchFamily="34" charset="0"/>
                        </a:rPr>
                        <a:t>Cost Elements and Job Profile.</a:t>
                      </a:r>
                    </a:p>
                    <a:p>
                      <a:r>
                        <a:rPr lang="en-US" sz="1800" b="0" i="0" kern="1200" dirty="0">
                          <a:solidFill>
                            <a:schemeClr val="dk1"/>
                          </a:solidFill>
                          <a:effectLst/>
                          <a:latin typeface="Calibri" panose="020F0502020204030204" pitchFamily="34" charset="0"/>
                          <a:ea typeface="+mn-ea"/>
                          <a:cs typeface="Calibri" panose="020F0502020204030204" pitchFamily="34" charset="0"/>
                        </a:rPr>
                        <a:t>Allows to </a:t>
                      </a:r>
                      <a:r>
                        <a:rPr lang="en-US" dirty="0">
                          <a:latin typeface="Calibri" panose="020F0502020204030204" pitchFamily="34" charset="0"/>
                          <a:cs typeface="Calibri" panose="020F0502020204030204" pitchFamily="34" charset="0"/>
                        </a:rPr>
                        <a:t>update</a:t>
                      </a:r>
                      <a:r>
                        <a:rPr lang="en-US" baseline="0" dirty="0">
                          <a:latin typeface="Calibri" panose="020F0502020204030204" pitchFamily="34" charset="0"/>
                          <a:cs typeface="Calibri" panose="020F0502020204030204" pitchFamily="34" charset="0"/>
                        </a:rPr>
                        <a:t> or </a:t>
                      </a:r>
                      <a:r>
                        <a:rPr lang="en-US" dirty="0">
                          <a:latin typeface="Calibri" panose="020F0502020204030204" pitchFamily="34" charset="0"/>
                          <a:cs typeface="Calibri" panose="020F0502020204030204" pitchFamily="34" charset="0"/>
                        </a:rPr>
                        <a:t>delete the cost element - Job Profile Mapping</a:t>
                      </a:r>
                      <a:endParaRPr lang="en-IN"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539021">
                <a:tc>
                  <a:txBody>
                    <a:bodyPr/>
                    <a:lstStyle/>
                    <a:p>
                      <a:r>
                        <a:rPr lang="en-IN" sz="1800" b="1" i="0" kern="1200" dirty="0">
                          <a:solidFill>
                            <a:schemeClr val="dk1"/>
                          </a:solidFill>
                          <a:effectLst/>
                          <a:latin typeface="Calibri" panose="020F0502020204030204" pitchFamily="34" charset="0"/>
                          <a:ea typeface="+mn-ea"/>
                          <a:cs typeface="Calibri" panose="020F0502020204030204" pitchFamily="34" charset="0"/>
                        </a:rPr>
                        <a:t>Manpower Configuration Data</a:t>
                      </a:r>
                      <a:endParaRPr lang="en-IN" sz="1800" b="1"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Calibri" panose="020F0502020204030204" pitchFamily="34" charset="0"/>
                          <a:cs typeface="Calibri" panose="020F0502020204030204" pitchFamily="34" charset="0"/>
                        </a:rPr>
                        <a:t>To update or delete the Manpower Configuration values e.g. Multiplier % value</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539021">
                <a:tc>
                  <a:txBody>
                    <a:bodyPr/>
                    <a:lstStyle/>
                    <a:p>
                      <a:r>
                        <a:rPr lang="en-IN" sz="1800" b="1" i="0" kern="1200" dirty="0">
                          <a:solidFill>
                            <a:schemeClr val="dk1"/>
                          </a:solidFill>
                          <a:effectLst/>
                          <a:latin typeface="Calibri" panose="020F0502020204030204" pitchFamily="34" charset="0"/>
                          <a:ea typeface="+mn-ea"/>
                          <a:cs typeface="Calibri" panose="020F0502020204030204" pitchFamily="34" charset="0"/>
                        </a:rPr>
                        <a:t>Manpower Position Status</a:t>
                      </a:r>
                      <a:endParaRPr lang="en-IN" b="1"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To update,</a:t>
                      </a:r>
                      <a:r>
                        <a:rPr lang="en-US" baseline="0" dirty="0">
                          <a:latin typeface="Calibri" panose="020F0502020204030204" pitchFamily="34" charset="0"/>
                          <a:cs typeface="Calibri" panose="020F0502020204030204" pitchFamily="34" charset="0"/>
                        </a:rPr>
                        <a:t> activate/deactivate </a:t>
                      </a:r>
                      <a:r>
                        <a:rPr lang="en-US" dirty="0">
                          <a:latin typeface="Calibri" panose="020F0502020204030204" pitchFamily="34" charset="0"/>
                          <a:cs typeface="Calibri" panose="020F0502020204030204" pitchFamily="34" charset="0"/>
                        </a:rPr>
                        <a:t>or delete Manpower status.</a:t>
                      </a:r>
                    </a:p>
                    <a:p>
                      <a:r>
                        <a:rPr lang="en-US" dirty="0">
                          <a:latin typeface="Calibri" panose="020F0502020204030204" pitchFamily="34" charset="0"/>
                          <a:cs typeface="Calibri" panose="020F0502020204030204" pitchFamily="34" charset="0"/>
                        </a:rPr>
                        <a:t>Allows to</a:t>
                      </a:r>
                      <a:r>
                        <a:rPr lang="en-US" baseline="0" dirty="0">
                          <a:latin typeface="Calibri" panose="020F0502020204030204" pitchFamily="34" charset="0"/>
                          <a:cs typeface="Calibri" panose="020F0502020204030204" pitchFamily="34" charset="0"/>
                        </a:rPr>
                        <a:t> add a new Position status, however additional coding is required to implement the new status to be displayed</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539021">
                <a:tc>
                  <a:txBody>
                    <a:bodyPr/>
                    <a:lstStyle/>
                    <a:p>
                      <a:r>
                        <a:rPr lang="en-US" sz="1800" b="1" i="0" kern="1200" dirty="0">
                          <a:solidFill>
                            <a:schemeClr val="dk1"/>
                          </a:solidFill>
                          <a:effectLst/>
                          <a:latin typeface="Calibri" panose="020F0502020204030204" pitchFamily="34" charset="0"/>
                          <a:ea typeface="+mn-ea"/>
                          <a:cs typeface="Calibri" panose="020F0502020204030204" pitchFamily="34" charset="0"/>
                        </a:rPr>
                        <a:t>Manpower Candidate Title Type</a:t>
                      </a:r>
                      <a:endParaRPr lang="en-IN" sz="1800" b="1"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r>
                        <a:rPr lang="en-US" sz="1800" b="0" i="0" kern="1200" dirty="0">
                          <a:solidFill>
                            <a:schemeClr val="dk1"/>
                          </a:solidFill>
                          <a:effectLst/>
                          <a:latin typeface="Calibri" panose="020F0502020204030204" pitchFamily="34" charset="0"/>
                          <a:ea typeface="+mn-ea"/>
                          <a:cs typeface="Calibri" panose="020F0502020204030204" pitchFamily="34" charset="0"/>
                        </a:rPr>
                        <a:t>List of Manpower Candidate Title Type E.g. Master Student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Calibri" panose="020F0502020204030204" pitchFamily="34" charset="0"/>
                          <a:ea typeface="+mn-ea"/>
                          <a:cs typeface="Calibri" panose="020F0502020204030204" pitchFamily="34" charset="0"/>
                        </a:rPr>
                        <a:t>Allows to </a:t>
                      </a:r>
                      <a:r>
                        <a:rPr lang="en-US" dirty="0">
                          <a:latin typeface="Calibri" panose="020F0502020204030204" pitchFamily="34" charset="0"/>
                          <a:cs typeface="Calibri" panose="020F0502020204030204" pitchFamily="34" charset="0"/>
                        </a:rPr>
                        <a:t>update</a:t>
                      </a:r>
                      <a:r>
                        <a:rPr lang="en-US" baseline="0" dirty="0">
                          <a:latin typeface="Calibri" panose="020F0502020204030204" pitchFamily="34" charset="0"/>
                          <a:cs typeface="Calibri" panose="020F0502020204030204" pitchFamily="34" charset="0"/>
                        </a:rPr>
                        <a:t>, activate/deactivate or </a:t>
                      </a:r>
                      <a:r>
                        <a:rPr lang="en-US" dirty="0">
                          <a:latin typeface="Calibri" panose="020F0502020204030204" pitchFamily="34" charset="0"/>
                          <a:cs typeface="Calibri" panose="020F0502020204030204" pitchFamily="34" charset="0"/>
                        </a:rPr>
                        <a:t>delete the Candidate Title Type</a:t>
                      </a:r>
                      <a:endParaRPr lang="en-IN"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r h="539021">
                <a:tc>
                  <a:txBody>
                    <a:bodyPr/>
                    <a:lstStyle/>
                    <a:p>
                      <a:r>
                        <a:rPr lang="en-IN" sz="1800" b="1" i="0" kern="1200" dirty="0">
                          <a:solidFill>
                            <a:schemeClr val="dk1"/>
                          </a:solidFill>
                          <a:effectLst/>
                          <a:latin typeface="Calibri" panose="020F0502020204030204" pitchFamily="34" charset="0"/>
                          <a:ea typeface="+mn-ea"/>
                          <a:cs typeface="Calibri" panose="020F0502020204030204" pitchFamily="34" charset="0"/>
                        </a:rPr>
                        <a:t>Manpower Resource Type</a:t>
                      </a:r>
                      <a:endParaRPr lang="en-IN" b="1" dirty="0">
                        <a:latin typeface="Calibri" panose="020F0502020204030204" pitchFamily="34" charset="0"/>
                        <a:cs typeface="Calibri" panose="020F0502020204030204" pitchFamily="34" charset="0"/>
                      </a:endParaRPr>
                    </a:p>
                  </a:txBody>
                  <a:tcPr/>
                </a:tc>
                <a:tc>
                  <a:txBody>
                    <a:bodyPr/>
                    <a:lstStyle/>
                    <a:p>
                      <a:r>
                        <a:rPr lang="en-US" sz="1800" b="0" i="0" kern="1200" dirty="0">
                          <a:solidFill>
                            <a:schemeClr val="dk1"/>
                          </a:solidFill>
                          <a:effectLst/>
                          <a:latin typeface="Calibri" panose="020F0502020204030204" pitchFamily="34" charset="0"/>
                          <a:ea typeface="+mn-ea"/>
                          <a:cs typeface="Calibri" panose="020F0502020204030204" pitchFamily="34" charset="0"/>
                        </a:rPr>
                        <a:t>List of Manpower Resource Type E.g. Master Student, Intern etc.,</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Calibri" panose="020F0502020204030204" pitchFamily="34" charset="0"/>
                          <a:ea typeface="+mn-ea"/>
                          <a:cs typeface="Calibri" panose="020F0502020204030204" pitchFamily="34" charset="0"/>
                        </a:rPr>
                        <a:t>Allows to </a:t>
                      </a:r>
                      <a:r>
                        <a:rPr lang="en-US" dirty="0">
                          <a:latin typeface="Calibri" panose="020F0502020204030204" pitchFamily="34" charset="0"/>
                          <a:cs typeface="Calibri" panose="020F0502020204030204" pitchFamily="34" charset="0"/>
                        </a:rPr>
                        <a:t>update</a:t>
                      </a:r>
                      <a:r>
                        <a:rPr lang="en-US" baseline="0" dirty="0">
                          <a:latin typeface="Calibri" panose="020F0502020204030204" pitchFamily="34" charset="0"/>
                          <a:cs typeface="Calibri" panose="020F0502020204030204" pitchFamily="34" charset="0"/>
                        </a:rPr>
                        <a:t>, activate/deactivate or </a:t>
                      </a:r>
                      <a:r>
                        <a:rPr lang="en-US" dirty="0">
                          <a:latin typeface="Calibri" panose="020F0502020204030204" pitchFamily="34" charset="0"/>
                          <a:cs typeface="Calibri" panose="020F0502020204030204" pitchFamily="34" charset="0"/>
                        </a:rPr>
                        <a:t>delete the Resource Type</a:t>
                      </a:r>
                      <a:endParaRPr lang="en-IN"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r h="539021">
                <a:tc>
                  <a:txBody>
                    <a:bodyPr/>
                    <a:lstStyle/>
                    <a:p>
                      <a:r>
                        <a:rPr lang="en-IN" sz="1800" b="1" i="0" kern="1200" dirty="0">
                          <a:solidFill>
                            <a:schemeClr val="dk1"/>
                          </a:solidFill>
                          <a:effectLst/>
                          <a:latin typeface="Calibri" panose="020F0502020204030204" pitchFamily="34" charset="0"/>
                          <a:ea typeface="+mn-ea"/>
                          <a:cs typeface="Calibri" panose="020F0502020204030204" pitchFamily="34" charset="0"/>
                        </a:rPr>
                        <a:t>Manpower Type</a:t>
                      </a:r>
                      <a:endParaRPr lang="en-IN" b="1"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To update,</a:t>
                      </a:r>
                      <a:r>
                        <a:rPr lang="en-US" baseline="0" dirty="0">
                          <a:latin typeface="Calibri" panose="020F0502020204030204" pitchFamily="34" charset="0"/>
                          <a:cs typeface="Calibri" panose="020F0502020204030204" pitchFamily="34" charset="0"/>
                        </a:rPr>
                        <a:t> activate/deactivate </a:t>
                      </a:r>
                      <a:r>
                        <a:rPr lang="en-US" dirty="0">
                          <a:latin typeface="Calibri" panose="020F0502020204030204" pitchFamily="34" charset="0"/>
                          <a:cs typeface="Calibri" panose="020F0502020204030204" pitchFamily="34" charset="0"/>
                        </a:rPr>
                        <a:t>or delete the Manpower Type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533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42658" y="1146065"/>
            <a:ext cx="8467174" cy="3630651"/>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551471" y="2211"/>
            <a:ext cx="7625873" cy="934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Maintenance of Manpower Job Profile Type</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grpSp>
        <p:nvGrpSpPr>
          <p:cNvPr id="54" name="Group 53"/>
          <p:cNvGrpSpPr/>
          <p:nvPr/>
        </p:nvGrpSpPr>
        <p:grpSpPr>
          <a:xfrm>
            <a:off x="9000147" y="1146065"/>
            <a:ext cx="2710072" cy="997718"/>
            <a:chOff x="342229" y="5758306"/>
            <a:chExt cx="3172314" cy="997718"/>
          </a:xfrm>
        </p:grpSpPr>
        <p:sp>
          <p:nvSpPr>
            <p:cNvPr id="57" name="Content Placeholder 3">
              <a:extLst>
                <a:ext uri="{FF2B5EF4-FFF2-40B4-BE49-F238E27FC236}">
                  <a16:creationId xmlns:a16="http://schemas.microsoft.com/office/drawing/2014/main" id="{53263F70-17F1-44EA-88C5-4E32322DE302}"/>
                </a:ext>
              </a:extLst>
            </p:cNvPr>
            <p:cNvSpPr txBox="1">
              <a:spLocks/>
            </p:cNvSpPr>
            <p:nvPr/>
          </p:nvSpPr>
          <p:spPr>
            <a:xfrm>
              <a:off x="875874" y="5758311"/>
              <a:ext cx="2638669" cy="99771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Manpower </a:t>
              </a:r>
              <a:r>
                <a:rPr lang="en-IN" sz="1600" dirty="0"/>
                <a:t>tab</a:t>
              </a:r>
              <a:r>
                <a:rPr lang="en-IN" sz="1600" b="1" dirty="0"/>
                <a:t> </a:t>
              </a:r>
            </a:p>
            <a:p>
              <a:pPr marL="0" indent="0">
                <a:buNone/>
              </a:pPr>
              <a:r>
                <a:rPr lang="en-US" sz="1600" dirty="0"/>
                <a:t>Click the </a:t>
              </a:r>
              <a:r>
                <a:rPr lang="en-US" sz="1600" b="1" dirty="0"/>
                <a:t>Manpower Job Profile Type </a:t>
              </a:r>
              <a:r>
                <a:rPr lang="en-US" sz="1600" dirty="0"/>
                <a:t>table</a:t>
              </a:r>
              <a:endParaRPr lang="en-IN" sz="1600" dirty="0"/>
            </a:p>
          </p:txBody>
        </p:sp>
        <p:sp>
          <p:nvSpPr>
            <p:cNvPr id="63"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65" name="Rectangle 64"/>
          <p:cNvSpPr/>
          <p:nvPr/>
        </p:nvSpPr>
        <p:spPr>
          <a:xfrm>
            <a:off x="2617234" y="1641881"/>
            <a:ext cx="637077" cy="37832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6" name="Group 65"/>
          <p:cNvGrpSpPr/>
          <p:nvPr/>
        </p:nvGrpSpPr>
        <p:grpSpPr>
          <a:xfrm rot="3221749">
            <a:off x="3284686" y="1208362"/>
            <a:ext cx="368524" cy="543589"/>
            <a:chOff x="5586773" y="2053694"/>
            <a:chExt cx="349678" cy="647111"/>
          </a:xfrm>
          <a:solidFill>
            <a:schemeClr val="accent1">
              <a:lumMod val="75000"/>
            </a:schemeClr>
          </a:solidFill>
        </p:grpSpPr>
        <p:sp>
          <p:nvSpPr>
            <p:cNvPr id="6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TextBox 67">
              <a:extLst>
                <a:ext uri="{FF2B5EF4-FFF2-40B4-BE49-F238E27FC236}">
                  <a16:creationId xmlns:a16="http://schemas.microsoft.com/office/drawing/2014/main" id="{13A9D2A9-0B10-46B3-9417-3EF09AA40D7A}"/>
                </a:ext>
              </a:extLst>
            </p:cNvPr>
            <p:cNvSpPr txBox="1"/>
            <p:nvPr/>
          </p:nvSpPr>
          <p:spPr>
            <a:xfrm rot="16200000">
              <a:off x="5627155" y="2167345"/>
              <a:ext cx="285269" cy="33332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69" name="Rectangle 68"/>
          <p:cNvSpPr/>
          <p:nvPr/>
        </p:nvSpPr>
        <p:spPr>
          <a:xfrm>
            <a:off x="2551471" y="2020202"/>
            <a:ext cx="2005789" cy="282984"/>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0" name="Group 69"/>
          <p:cNvGrpSpPr/>
          <p:nvPr/>
        </p:nvGrpSpPr>
        <p:grpSpPr>
          <a:xfrm rot="9195970">
            <a:off x="4512185" y="2276722"/>
            <a:ext cx="388553" cy="626203"/>
            <a:chOff x="5570110" y="2053694"/>
            <a:chExt cx="350668" cy="647111"/>
          </a:xfrm>
          <a:solidFill>
            <a:schemeClr val="accent1">
              <a:lumMod val="75000"/>
            </a:schemeClr>
          </a:solidFill>
        </p:grpSpPr>
        <p:sp>
          <p:nvSpPr>
            <p:cNvPr id="7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TextBox 71">
              <a:extLst>
                <a:ext uri="{FF2B5EF4-FFF2-40B4-BE49-F238E27FC236}">
                  <a16:creationId xmlns:a16="http://schemas.microsoft.com/office/drawing/2014/main" id="{13A9D2A9-0B10-46B3-9417-3EF09AA40D7A}"/>
                </a:ext>
              </a:extLst>
            </p:cNvPr>
            <p:cNvSpPr txBox="1"/>
            <p:nvPr/>
          </p:nvSpPr>
          <p:spPr>
            <a:xfrm rot="12404030">
              <a:off x="5570110" y="2174679"/>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
        <p:nvSpPr>
          <p:cNvPr id="4" name="Rectangle 3"/>
          <p:cNvSpPr/>
          <p:nvPr/>
        </p:nvSpPr>
        <p:spPr>
          <a:xfrm>
            <a:off x="486697" y="3746090"/>
            <a:ext cx="8259097" cy="1030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3" name="Group 72"/>
          <p:cNvGrpSpPr/>
          <p:nvPr/>
        </p:nvGrpSpPr>
        <p:grpSpPr>
          <a:xfrm>
            <a:off x="8745794" y="2584969"/>
            <a:ext cx="2964426" cy="3379103"/>
            <a:chOff x="342229" y="3609043"/>
            <a:chExt cx="2964426" cy="3379103"/>
          </a:xfrm>
        </p:grpSpPr>
        <p:sp>
          <p:nvSpPr>
            <p:cNvPr id="74" name="Content Placeholder 3">
              <a:extLst>
                <a:ext uri="{FF2B5EF4-FFF2-40B4-BE49-F238E27FC236}">
                  <a16:creationId xmlns:a16="http://schemas.microsoft.com/office/drawing/2014/main" id="{53263F70-17F1-44EA-88C5-4E32322DE302}"/>
                </a:ext>
              </a:extLst>
            </p:cNvPr>
            <p:cNvSpPr txBox="1">
              <a:spLocks/>
            </p:cNvSpPr>
            <p:nvPr/>
          </p:nvSpPr>
          <p:spPr>
            <a:xfrm>
              <a:off x="875876" y="3609043"/>
              <a:ext cx="2430779" cy="337910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List of Job profiles are displayed with action buttons:</a:t>
              </a:r>
            </a:p>
            <a:p>
              <a:pPr marL="0" indent="0">
                <a:buNone/>
              </a:pPr>
              <a:r>
                <a:rPr lang="en-US" sz="1600" b="1" dirty="0"/>
                <a:t>Is Active </a:t>
              </a:r>
              <a:r>
                <a:rPr lang="en-US" sz="1600" dirty="0"/>
                <a:t>– Active in RISE. Only Active job profiles will be displayed in Manpower EOM</a:t>
              </a:r>
            </a:p>
            <a:p>
              <a:pPr marL="0" indent="0">
                <a:buNone/>
              </a:pPr>
              <a:r>
                <a:rPr lang="en-US" sz="1600" b="1" dirty="0"/>
                <a:t>Is Workday Active </a:t>
              </a:r>
              <a:r>
                <a:rPr lang="en-US" sz="1600" dirty="0"/>
                <a:t>– Active flag in Workday</a:t>
              </a:r>
            </a:p>
            <a:p>
              <a:pPr marL="0" indent="0">
                <a:buNone/>
              </a:pPr>
              <a:r>
                <a:rPr lang="en-US" sz="1600" b="1" dirty="0"/>
                <a:t>Edit</a:t>
              </a:r>
              <a:r>
                <a:rPr lang="en-US" sz="1600" dirty="0"/>
                <a:t> – to update the description</a:t>
              </a:r>
            </a:p>
            <a:p>
              <a:pPr marL="0" indent="0">
                <a:buNone/>
              </a:pPr>
              <a:r>
                <a:rPr lang="en-US" sz="1600" b="1" dirty="0"/>
                <a:t>Delete</a:t>
              </a:r>
              <a:r>
                <a:rPr lang="en-US" sz="1600" dirty="0"/>
                <a:t> – to remove job profile</a:t>
              </a:r>
              <a:endParaRPr lang="en-IN" sz="1600" dirty="0"/>
            </a:p>
          </p:txBody>
        </p:sp>
        <p:sp>
          <p:nvSpPr>
            <p:cNvPr id="75" name="Pentagon 46">
              <a:extLst>
                <a:ext uri="{FF2B5EF4-FFF2-40B4-BE49-F238E27FC236}">
                  <a16:creationId xmlns:a16="http://schemas.microsoft.com/office/drawing/2014/main" id="{F032F5F6-C768-4CBC-9FBB-877B877AB309}"/>
                </a:ext>
              </a:extLst>
            </p:cNvPr>
            <p:cNvSpPr/>
            <p:nvPr/>
          </p:nvSpPr>
          <p:spPr>
            <a:xfrm>
              <a:off x="342229" y="4790528"/>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3</a:t>
              </a:r>
            </a:p>
          </p:txBody>
        </p:sp>
      </p:grpSp>
    </p:spTree>
    <p:extLst>
      <p:ext uri="{BB962C8B-B14F-4D97-AF65-F5344CB8AC3E}">
        <p14:creationId xmlns:p14="http://schemas.microsoft.com/office/powerpoint/2010/main" val="2104548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5461460" y="2628082"/>
            <a:ext cx="6238095" cy="3161905"/>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3168236" y="23728"/>
            <a:ext cx="6589173" cy="7963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Update Manpower Job Profile Type</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80EA8F26-D01C-4D83-A07A-6FC2B1EB6704}" type="slidenum">
              <a:rPr lang="en-IN" smtClean="0"/>
              <a:pPr/>
              <a:t>18</a:t>
            </a:fld>
            <a:endParaRPr lang="en-IN" dirty="0"/>
          </a:p>
        </p:txBody>
      </p:sp>
      <p:grpSp>
        <p:nvGrpSpPr>
          <p:cNvPr id="54" name="Group 45">
            <a:extLst>
              <a:ext uri="{FF2B5EF4-FFF2-40B4-BE49-F238E27FC236}">
                <a16:creationId xmlns:a16="http://schemas.microsoft.com/office/drawing/2014/main" id="{1C0C0614-86B6-4137-BAA1-05AF1BD3D614}"/>
              </a:ext>
            </a:extLst>
          </p:cNvPr>
          <p:cNvGrpSpPr/>
          <p:nvPr/>
        </p:nvGrpSpPr>
        <p:grpSpPr>
          <a:xfrm>
            <a:off x="677356" y="3003606"/>
            <a:ext cx="4840915" cy="3350823"/>
            <a:chOff x="397025" y="3897093"/>
            <a:chExt cx="9503400" cy="2136188"/>
          </a:xfrm>
        </p:grpSpPr>
        <p:sp>
          <p:nvSpPr>
            <p:cNvPr id="57" name="Content Placeholder 3">
              <a:extLst>
                <a:ext uri="{FF2B5EF4-FFF2-40B4-BE49-F238E27FC236}">
                  <a16:creationId xmlns:a16="http://schemas.microsoft.com/office/drawing/2014/main" id="{1A198669-50E0-47D8-B945-89D57FA439DD}"/>
                </a:ext>
              </a:extLst>
            </p:cNvPr>
            <p:cNvSpPr txBox="1">
              <a:spLocks/>
            </p:cNvSpPr>
            <p:nvPr/>
          </p:nvSpPr>
          <p:spPr>
            <a:xfrm>
              <a:off x="397025" y="3897093"/>
              <a:ext cx="8087149" cy="213618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Update the following:</a:t>
              </a:r>
              <a:endParaRPr lang="en-IN" sz="1600" dirty="0"/>
            </a:p>
            <a:p>
              <a:pPr marL="0" indent="0">
                <a:buNone/>
              </a:pPr>
              <a:r>
                <a:rPr lang="en-US" sz="1600" b="1" dirty="0"/>
                <a:t>Description</a:t>
              </a:r>
            </a:p>
            <a:p>
              <a:pPr marL="0" indent="0">
                <a:buNone/>
              </a:pPr>
              <a:r>
                <a:rPr lang="en-US" sz="1600" b="1" dirty="0"/>
                <a:t>Is Active </a:t>
              </a:r>
              <a:r>
                <a:rPr lang="en-US" sz="1600" dirty="0"/>
                <a:t>- To toggle active/deactivate Job Profile in RISE</a:t>
              </a:r>
            </a:p>
            <a:p>
              <a:pPr marL="0" indent="0">
                <a:buNone/>
              </a:pPr>
              <a:r>
                <a:rPr lang="en-US" sz="1600" b="1" dirty="0"/>
                <a:t>Job Profile Code</a:t>
              </a:r>
            </a:p>
            <a:p>
              <a:pPr marL="0" indent="0">
                <a:buNone/>
              </a:pPr>
              <a:r>
                <a:rPr lang="en-US" sz="1600" b="1" dirty="0"/>
                <a:t>Is Workday Active </a:t>
              </a:r>
              <a:r>
                <a:rPr lang="en-US" sz="1600" dirty="0"/>
                <a:t>– auto updated periodically from Workday Integration</a:t>
              </a:r>
            </a:p>
            <a:p>
              <a:pPr marL="0" indent="0">
                <a:buNone/>
              </a:pPr>
              <a:r>
                <a:rPr lang="en-US" sz="1600" b="1" dirty="0"/>
                <a:t>Sort Order </a:t>
              </a:r>
              <a:r>
                <a:rPr lang="en-US" sz="1600" dirty="0"/>
                <a:t>- to be displayed in the Job Profile search listing</a:t>
              </a:r>
            </a:p>
            <a:p>
              <a:pPr marL="0" indent="0">
                <a:buNone/>
              </a:pPr>
              <a:r>
                <a:rPr lang="en-US" sz="1600" dirty="0"/>
                <a:t>Click </a:t>
              </a:r>
              <a:r>
                <a:rPr lang="en-US" sz="1600" b="1" dirty="0"/>
                <a:t>Update</a:t>
              </a:r>
              <a:r>
                <a:rPr lang="en-US" sz="1600" dirty="0"/>
                <a:t> button</a:t>
              </a:r>
            </a:p>
          </p:txBody>
        </p:sp>
        <p:sp>
          <p:nvSpPr>
            <p:cNvPr id="63" name="Pentagon 32">
              <a:extLst>
                <a:ext uri="{FF2B5EF4-FFF2-40B4-BE49-F238E27FC236}">
                  <a16:creationId xmlns:a16="http://schemas.microsoft.com/office/drawing/2014/main" id="{60D03D9E-9DBF-4A2D-B482-414089DEDAC6}"/>
                </a:ext>
              </a:extLst>
            </p:cNvPr>
            <p:cNvSpPr/>
            <p:nvPr/>
          </p:nvSpPr>
          <p:spPr>
            <a:xfrm>
              <a:off x="8484174" y="4135775"/>
              <a:ext cx="1416251" cy="23122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endParaRPr lang="en-IN" sz="1600" dirty="0"/>
            </a:p>
          </p:txBody>
        </p:sp>
      </p:grpSp>
      <p:pic>
        <p:nvPicPr>
          <p:cNvPr id="2" name="Picture 1"/>
          <p:cNvPicPr>
            <a:picLocks noChangeAspect="1"/>
          </p:cNvPicPr>
          <p:nvPr/>
        </p:nvPicPr>
        <p:blipFill>
          <a:blip r:embed="rId4"/>
          <a:stretch>
            <a:fillRect/>
          </a:stretch>
        </p:blipFill>
        <p:spPr>
          <a:xfrm>
            <a:off x="338352" y="895061"/>
            <a:ext cx="10919229" cy="991062"/>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5518271" y="2637450"/>
            <a:ext cx="6124471" cy="31619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Down Arrow 11"/>
          <p:cNvSpPr/>
          <p:nvPr/>
        </p:nvSpPr>
        <p:spPr>
          <a:xfrm>
            <a:off x="10021528" y="1830823"/>
            <a:ext cx="486697" cy="75132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p:cNvSpPr/>
          <p:nvPr/>
        </p:nvSpPr>
        <p:spPr>
          <a:xfrm>
            <a:off x="10087898" y="1489587"/>
            <a:ext cx="309716" cy="331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53392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49282" y="1351636"/>
            <a:ext cx="8493899" cy="3655351"/>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820811" y="11010"/>
            <a:ext cx="8656955" cy="793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Maintenance of Cost Element Job Profile Mapping</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80EA8F26-D01C-4D83-A07A-6FC2B1EB6704}" type="slidenum">
              <a:rPr lang="en-IN" smtClean="0"/>
              <a:pPr/>
              <a:t>19</a:t>
            </a:fld>
            <a:endParaRPr lang="en-IN" dirty="0"/>
          </a:p>
        </p:txBody>
      </p:sp>
      <p:grpSp>
        <p:nvGrpSpPr>
          <p:cNvPr id="64" name="Group 92"/>
          <p:cNvGrpSpPr>
            <a:grpSpLocks/>
          </p:cNvGrpSpPr>
          <p:nvPr/>
        </p:nvGrpSpPr>
        <p:grpSpPr bwMode="auto">
          <a:xfrm>
            <a:off x="2582569" y="1408060"/>
            <a:ext cx="361950" cy="552450"/>
            <a:chOff x="5818272" y="3424415"/>
            <a:chExt cx="361700" cy="552334"/>
          </a:xfrm>
        </p:grpSpPr>
        <p:sp>
          <p:nvSpPr>
            <p:cNvPr id="65" name="Pentagon 44"/>
            <p:cNvSpPr/>
            <p:nvPr/>
          </p:nvSpPr>
          <p:spPr>
            <a:xfrm rot="5400000">
              <a:off x="5701539" y="3541148"/>
              <a:ext cx="552334" cy="31886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66" name="TextBox 94"/>
            <p:cNvSpPr txBox="1">
              <a:spLocks noChangeArrowheads="1"/>
            </p:cNvSpPr>
            <p:nvPr/>
          </p:nvSpPr>
          <p:spPr bwMode="auto">
            <a:xfrm>
              <a:off x="5837174" y="3458993"/>
              <a:ext cx="3427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IN" altLang="en-US" b="1" dirty="0">
                  <a:solidFill>
                    <a:schemeClr val="bg1"/>
                  </a:solidFill>
                </a:rPr>
                <a:t>1</a:t>
              </a:r>
            </a:p>
          </p:txBody>
        </p:sp>
      </p:grpSp>
      <p:sp>
        <p:nvSpPr>
          <p:cNvPr id="9" name="Rectangle 8"/>
          <p:cNvSpPr/>
          <p:nvPr/>
        </p:nvSpPr>
        <p:spPr>
          <a:xfrm>
            <a:off x="8144204" y="2689155"/>
            <a:ext cx="629467" cy="2918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p:cNvSpPr/>
          <p:nvPr/>
        </p:nvSpPr>
        <p:spPr>
          <a:xfrm>
            <a:off x="522059" y="3579617"/>
            <a:ext cx="8238484" cy="13745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5" name="Group 45">
            <a:extLst>
              <a:ext uri="{FF2B5EF4-FFF2-40B4-BE49-F238E27FC236}">
                <a16:creationId xmlns:a16="http://schemas.microsoft.com/office/drawing/2014/main" id="{1C0C0614-86B6-4137-BAA1-05AF1BD3D614}"/>
              </a:ext>
            </a:extLst>
          </p:cNvPr>
          <p:cNvGrpSpPr/>
          <p:nvPr/>
        </p:nvGrpSpPr>
        <p:grpSpPr>
          <a:xfrm>
            <a:off x="8758923" y="3511378"/>
            <a:ext cx="2940769" cy="2438603"/>
            <a:chOff x="2582953" y="4036066"/>
            <a:chExt cx="5773143" cy="1554633"/>
          </a:xfrm>
        </p:grpSpPr>
        <p:sp>
          <p:nvSpPr>
            <p:cNvPr id="36" name="Content Placeholder 3">
              <a:extLst>
                <a:ext uri="{FF2B5EF4-FFF2-40B4-BE49-F238E27FC236}">
                  <a16:creationId xmlns:a16="http://schemas.microsoft.com/office/drawing/2014/main" id="{1A198669-50E0-47D8-B945-89D57FA439DD}"/>
                </a:ext>
              </a:extLst>
            </p:cNvPr>
            <p:cNvSpPr txBox="1">
              <a:spLocks/>
            </p:cNvSpPr>
            <p:nvPr/>
          </p:nvSpPr>
          <p:spPr>
            <a:xfrm>
              <a:off x="3432343" y="4036066"/>
              <a:ext cx="4923753" cy="155463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List of Job Profile and Cost Elements mapped are displayed with action buttons.</a:t>
              </a:r>
            </a:p>
            <a:p>
              <a:pPr marL="0" indent="0">
                <a:buNone/>
              </a:pPr>
              <a:r>
                <a:rPr lang="en-US" sz="1600" b="1" dirty="0"/>
                <a:t>Edit </a:t>
              </a:r>
              <a:r>
                <a:rPr lang="en-US" sz="1600" dirty="0"/>
                <a:t>- to update the mapping</a:t>
              </a:r>
            </a:p>
            <a:p>
              <a:pPr marL="0" indent="0">
                <a:buNone/>
              </a:pPr>
              <a:r>
                <a:rPr lang="en-US" sz="1600" b="1" dirty="0"/>
                <a:t>Delete – </a:t>
              </a:r>
              <a:r>
                <a:rPr lang="en-US" sz="1600" dirty="0"/>
                <a:t>to delete the mapping</a:t>
              </a:r>
              <a:endParaRPr lang="en-IN" sz="1600" dirty="0"/>
            </a:p>
          </p:txBody>
        </p:sp>
        <p:sp>
          <p:nvSpPr>
            <p:cNvPr id="37" name="Pentagon 32">
              <a:extLst>
                <a:ext uri="{FF2B5EF4-FFF2-40B4-BE49-F238E27FC236}">
                  <a16:creationId xmlns:a16="http://schemas.microsoft.com/office/drawing/2014/main" id="{60D03D9E-9DBF-4A2D-B482-414089DEDAC6}"/>
                </a:ext>
              </a:extLst>
            </p:cNvPr>
            <p:cNvSpPr/>
            <p:nvPr/>
          </p:nvSpPr>
          <p:spPr>
            <a:xfrm>
              <a:off x="2582953" y="4065143"/>
              <a:ext cx="853148" cy="327716"/>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5" name="Rectangle 4"/>
          <p:cNvSpPr/>
          <p:nvPr/>
        </p:nvSpPr>
        <p:spPr>
          <a:xfrm>
            <a:off x="435671" y="2343236"/>
            <a:ext cx="1919110" cy="25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p:cNvSpPr/>
          <p:nvPr/>
        </p:nvSpPr>
        <p:spPr>
          <a:xfrm>
            <a:off x="2653695" y="1987484"/>
            <a:ext cx="584254" cy="244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8" name="Group 37"/>
          <p:cNvGrpSpPr/>
          <p:nvPr/>
        </p:nvGrpSpPr>
        <p:grpSpPr>
          <a:xfrm rot="9195970">
            <a:off x="2341538" y="2564305"/>
            <a:ext cx="323680" cy="556111"/>
            <a:chOff x="5570110" y="2053694"/>
            <a:chExt cx="350668" cy="647111"/>
          </a:xfrm>
          <a:solidFill>
            <a:schemeClr val="accent1">
              <a:lumMod val="75000"/>
            </a:schemeClr>
          </a:solidFill>
        </p:grpSpPr>
        <p:sp>
          <p:nvSpPr>
            <p:cNvPr id="42"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13A9D2A9-0B10-46B3-9417-3EF09AA40D7A}"/>
                </a:ext>
              </a:extLst>
            </p:cNvPr>
            <p:cNvSpPr txBox="1"/>
            <p:nvPr/>
          </p:nvSpPr>
          <p:spPr>
            <a:xfrm rot="12404030">
              <a:off x="5570110" y="2174679"/>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44" name="Group 43"/>
          <p:cNvGrpSpPr/>
          <p:nvPr/>
        </p:nvGrpSpPr>
        <p:grpSpPr>
          <a:xfrm>
            <a:off x="8948553" y="1368749"/>
            <a:ext cx="2764604" cy="1082794"/>
            <a:chOff x="342229" y="5758306"/>
            <a:chExt cx="3236147" cy="1082794"/>
          </a:xfrm>
        </p:grpSpPr>
        <p:sp>
          <p:nvSpPr>
            <p:cNvPr id="45"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2702501" cy="1082789"/>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Manpower </a:t>
              </a:r>
              <a:r>
                <a:rPr lang="en-IN" sz="1600" dirty="0"/>
                <a:t>tab</a:t>
              </a:r>
              <a:r>
                <a:rPr lang="en-IN" sz="1600" b="1" dirty="0"/>
                <a:t> </a:t>
              </a:r>
            </a:p>
            <a:p>
              <a:pPr marL="0" indent="0">
                <a:buNone/>
              </a:pPr>
              <a:r>
                <a:rPr lang="en-US" sz="1600" dirty="0"/>
                <a:t>Click the </a:t>
              </a:r>
              <a:r>
                <a:rPr lang="en-US" sz="1600" b="1" dirty="0"/>
                <a:t>Cost Element Job Profile Mapping </a:t>
              </a:r>
              <a:r>
                <a:rPr lang="en-US" sz="1600" dirty="0"/>
                <a:t>table</a:t>
              </a:r>
              <a:endParaRPr lang="en-IN" sz="1600" dirty="0"/>
            </a:p>
          </p:txBody>
        </p:sp>
        <p:sp>
          <p:nvSpPr>
            <p:cNvPr id="46" name="Pentagon 46">
              <a:extLst>
                <a:ext uri="{FF2B5EF4-FFF2-40B4-BE49-F238E27FC236}">
                  <a16:creationId xmlns:a16="http://schemas.microsoft.com/office/drawing/2014/main" id="{F032F5F6-C768-4CBC-9FBB-877B877AB309}"/>
                </a:ext>
              </a:extLst>
            </p:cNvPr>
            <p:cNvSpPr/>
            <p:nvPr/>
          </p:nvSpPr>
          <p:spPr>
            <a:xfrm>
              <a:off x="342229" y="5758306"/>
              <a:ext cx="533646" cy="863424"/>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grpSp>
        <p:nvGrpSpPr>
          <p:cNvPr id="47" name="Group 46"/>
          <p:cNvGrpSpPr/>
          <p:nvPr/>
        </p:nvGrpSpPr>
        <p:grpSpPr>
          <a:xfrm>
            <a:off x="8773671" y="2573947"/>
            <a:ext cx="2939486" cy="718061"/>
            <a:chOff x="367169" y="3609043"/>
            <a:chExt cx="2939486" cy="718061"/>
          </a:xfrm>
        </p:grpSpPr>
        <p:sp>
          <p:nvSpPr>
            <p:cNvPr id="51" name="Content Placeholder 3">
              <a:extLst>
                <a:ext uri="{FF2B5EF4-FFF2-40B4-BE49-F238E27FC236}">
                  <a16:creationId xmlns:a16="http://schemas.microsoft.com/office/drawing/2014/main" id="{53263F70-17F1-44EA-88C5-4E32322DE302}"/>
                </a:ext>
              </a:extLst>
            </p:cNvPr>
            <p:cNvSpPr txBox="1">
              <a:spLocks/>
            </p:cNvSpPr>
            <p:nvPr/>
          </p:nvSpPr>
          <p:spPr>
            <a:xfrm>
              <a:off x="875876" y="3609043"/>
              <a:ext cx="2430779" cy="71806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Add Entry </a:t>
              </a:r>
              <a:r>
                <a:rPr lang="en-US" sz="1600" dirty="0"/>
                <a:t>to add a new Mapping</a:t>
              </a:r>
              <a:endParaRPr lang="en-IN" sz="1600" dirty="0"/>
            </a:p>
          </p:txBody>
        </p:sp>
        <p:sp>
          <p:nvSpPr>
            <p:cNvPr id="52" name="Pentagon 46">
              <a:extLst>
                <a:ext uri="{FF2B5EF4-FFF2-40B4-BE49-F238E27FC236}">
                  <a16:creationId xmlns:a16="http://schemas.microsoft.com/office/drawing/2014/main" id="{F032F5F6-C768-4CBC-9FBB-877B877AB309}"/>
                </a:ext>
              </a:extLst>
            </p:cNvPr>
            <p:cNvSpPr/>
            <p:nvPr/>
          </p:nvSpPr>
          <p:spPr>
            <a:xfrm>
              <a:off x="367169" y="371167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3</a:t>
              </a:r>
            </a:p>
          </p:txBody>
        </p:sp>
      </p:grpSp>
    </p:spTree>
    <p:extLst>
      <p:ext uri="{BB962C8B-B14F-4D97-AF65-F5344CB8AC3E}">
        <p14:creationId xmlns:p14="http://schemas.microsoft.com/office/powerpoint/2010/main" val="3133453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3829877" y="111202"/>
            <a:ext cx="4564425" cy="7121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Learning Objectives</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sp>
        <p:nvSpPr>
          <p:cNvPr id="7" name="Content Placeholder 3">
            <a:extLst>
              <a:ext uri="{FF2B5EF4-FFF2-40B4-BE49-F238E27FC236}">
                <a16:creationId xmlns:a16="http://schemas.microsoft.com/office/drawing/2014/main" id="{2DC3FA8F-9673-4C3D-8CC6-6B6B13A0F270}"/>
              </a:ext>
            </a:extLst>
          </p:cNvPr>
          <p:cNvSpPr txBox="1">
            <a:spLocks/>
          </p:cNvSpPr>
          <p:nvPr/>
        </p:nvSpPr>
        <p:spPr>
          <a:xfrm>
            <a:off x="1019554" y="1223670"/>
            <a:ext cx="9025900" cy="47580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 indent="0">
              <a:lnSpc>
                <a:spcPct val="100000"/>
              </a:lnSpc>
              <a:buSzPts val="1800"/>
              <a:buNone/>
            </a:pPr>
            <a:r>
              <a:rPr lang="en-US" sz="2000" u="sng" dirty="0">
                <a:latin typeface="Calibri" panose="020F0502020204030204" pitchFamily="34" charset="0"/>
                <a:ea typeface="Roboto" panose="02000000000000000000" pitchFamily="2" charset="0"/>
                <a:cs typeface="Calibri" panose="020F0502020204030204" pitchFamily="34" charset="0"/>
              </a:rPr>
              <a:t>In this session you will learn :</a:t>
            </a:r>
            <a:endParaRPr lang="en-IN" sz="2000" u="sng" dirty="0">
              <a:latin typeface="Calibri" panose="020F0502020204030204" pitchFamily="34" charset="0"/>
              <a:ea typeface="Roboto" panose="02000000000000000000" pitchFamily="2" charset="0"/>
              <a:cs typeface="Calibri" panose="020F0502020204030204" pitchFamily="34" charset="0"/>
            </a:endParaRPr>
          </a:p>
          <a:p>
            <a:pPr marL="495300" indent="-457200">
              <a:lnSpc>
                <a:spcPct val="100000"/>
              </a:lnSpc>
              <a:buSzPts val="1800"/>
              <a:buFont typeface="+mj-lt"/>
              <a:buAutoNum type="arabicPeriod"/>
            </a:pPr>
            <a:r>
              <a:rPr lang="en-IN" sz="2000" dirty="0">
                <a:latin typeface="Calibri" panose="020F0502020204030204" pitchFamily="34" charset="0"/>
                <a:ea typeface="Roboto" panose="02000000000000000000" pitchFamily="2" charset="0"/>
                <a:cs typeface="Calibri" panose="020F0502020204030204" pitchFamily="34" charset="0"/>
              </a:rPr>
              <a:t>Introduction to Admin Dashboard</a:t>
            </a:r>
          </a:p>
          <a:p>
            <a:pPr marL="495300" indent="-457200">
              <a:lnSpc>
                <a:spcPct val="100000"/>
              </a:lnSpc>
              <a:buSzPts val="1800"/>
              <a:buFont typeface="+mj-lt"/>
              <a:buAutoNum type="arabicPeriod"/>
            </a:pPr>
            <a:r>
              <a:rPr lang="en-US" sz="2000" dirty="0">
                <a:latin typeface="Calibri" panose="020F0502020204030204" pitchFamily="34" charset="0"/>
                <a:ea typeface="Roboto" panose="02000000000000000000" pitchFamily="2" charset="0"/>
                <a:cs typeface="Calibri" panose="020F0502020204030204" pitchFamily="34" charset="0"/>
              </a:rPr>
              <a:t>Admin Dashboard Menus &amp; use</a:t>
            </a:r>
          </a:p>
          <a:p>
            <a:pPr marL="495300" indent="-457200">
              <a:lnSpc>
                <a:spcPct val="100000"/>
              </a:lnSpc>
              <a:buSzPts val="1800"/>
              <a:buFont typeface="+mj-lt"/>
              <a:buAutoNum type="arabicPeriod"/>
            </a:pPr>
            <a:r>
              <a:rPr lang="en-US" sz="2000" dirty="0">
                <a:latin typeface="Calibri" panose="020F0502020204030204" pitchFamily="34" charset="0"/>
                <a:ea typeface="Roboto" panose="02000000000000000000" pitchFamily="2" charset="0"/>
                <a:cs typeface="Calibri" panose="020F0502020204030204" pitchFamily="34" charset="0"/>
              </a:rPr>
              <a:t>Admin Dashboard operations/configurations:</a:t>
            </a:r>
          </a:p>
          <a:p>
            <a:pPr marL="952500" lvl="1" indent="-457200">
              <a:lnSpc>
                <a:spcPct val="100000"/>
              </a:lnSpc>
              <a:buSzPts val="1800"/>
            </a:pPr>
            <a:r>
              <a:rPr lang="en-US" sz="2000" dirty="0">
                <a:latin typeface="Calibri" panose="020F0502020204030204" pitchFamily="34" charset="0"/>
                <a:ea typeface="Roboto" panose="02000000000000000000" pitchFamily="2" charset="0"/>
                <a:cs typeface="Calibri" panose="020F0502020204030204" pitchFamily="34" charset="0"/>
              </a:rPr>
              <a:t>Add new entry</a:t>
            </a:r>
          </a:p>
          <a:p>
            <a:pPr marL="952500" lvl="1" indent="-457200">
              <a:lnSpc>
                <a:spcPct val="100000"/>
              </a:lnSpc>
              <a:buSzPts val="1800"/>
            </a:pPr>
            <a:r>
              <a:rPr lang="en-US" sz="2000" dirty="0">
                <a:latin typeface="Calibri" panose="020F0502020204030204" pitchFamily="34" charset="0"/>
                <a:ea typeface="Roboto" panose="02000000000000000000" pitchFamily="2" charset="0"/>
                <a:cs typeface="Calibri" panose="020F0502020204030204" pitchFamily="34" charset="0"/>
              </a:rPr>
              <a:t>Edit</a:t>
            </a:r>
          </a:p>
          <a:p>
            <a:pPr marL="952500" lvl="1" indent="-457200">
              <a:lnSpc>
                <a:spcPct val="100000"/>
              </a:lnSpc>
              <a:buSzPts val="1800"/>
            </a:pPr>
            <a:r>
              <a:rPr lang="en-US" sz="2000" dirty="0">
                <a:latin typeface="Calibri" panose="020F0502020204030204" pitchFamily="34" charset="0"/>
                <a:ea typeface="Roboto" panose="02000000000000000000" pitchFamily="2" charset="0"/>
                <a:cs typeface="Calibri" panose="020F0502020204030204" pitchFamily="34" charset="0"/>
              </a:rPr>
              <a:t>Delete</a:t>
            </a:r>
          </a:p>
          <a:p>
            <a:pPr marL="952500" lvl="1" indent="-457200">
              <a:lnSpc>
                <a:spcPct val="100000"/>
              </a:lnSpc>
              <a:buSzPts val="1800"/>
            </a:pPr>
            <a:r>
              <a:rPr lang="en-US" sz="2000" dirty="0">
                <a:latin typeface="Calibri" panose="020F0502020204030204" pitchFamily="34" charset="0"/>
                <a:ea typeface="Roboto" panose="02000000000000000000" pitchFamily="2" charset="0"/>
                <a:cs typeface="Calibri" panose="020F0502020204030204" pitchFamily="34" charset="0"/>
              </a:rPr>
              <a:t>Enable/disable</a:t>
            </a:r>
          </a:p>
          <a:p>
            <a:pPr marL="952500" lvl="1" indent="-457200">
              <a:lnSpc>
                <a:spcPct val="100000"/>
              </a:lnSpc>
              <a:buSzPts val="1800"/>
            </a:pPr>
            <a:r>
              <a:rPr lang="en-US" sz="2000" dirty="0">
                <a:latin typeface="Calibri" panose="020F0502020204030204" pitchFamily="34" charset="0"/>
                <a:ea typeface="Roboto" panose="02000000000000000000" pitchFamily="2" charset="0"/>
                <a:cs typeface="Calibri" panose="020F0502020204030204" pitchFamily="34" charset="0"/>
              </a:rPr>
              <a:t>Mapping</a:t>
            </a:r>
          </a:p>
          <a:p>
            <a:pPr marL="952500" lvl="1" indent="-457200">
              <a:lnSpc>
                <a:spcPct val="100000"/>
              </a:lnSpc>
              <a:buSzPts val="1800"/>
            </a:pPr>
            <a:endParaRPr lang="en-US" sz="1600" dirty="0">
              <a:latin typeface="Calibri" panose="020F0502020204030204" pitchFamily="34" charset="0"/>
              <a:ea typeface="Roboto" panose="02000000000000000000" pitchFamily="2" charset="0"/>
              <a:cs typeface="Calibri" panose="020F0502020204030204" pitchFamily="34" charset="0"/>
            </a:endParaRPr>
          </a:p>
          <a:p>
            <a:pPr marL="952500" lvl="1" indent="-457200">
              <a:lnSpc>
                <a:spcPct val="100000"/>
              </a:lnSpc>
              <a:buSzPts val="1800"/>
            </a:pPr>
            <a:endParaRPr lang="en-US" sz="1600" dirty="0">
              <a:latin typeface="Calibri" panose="020F0502020204030204" pitchFamily="34" charset="0"/>
              <a:ea typeface="Roboto" panose="02000000000000000000" pitchFamily="2"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80EA8F26-D01C-4D83-A07A-6FC2B1EB6704}" type="slidenum">
              <a:rPr lang="en-IN" smtClean="0"/>
              <a:t>2</a:t>
            </a:fld>
            <a:endParaRPr lang="en-IN" dirty="0"/>
          </a:p>
        </p:txBody>
      </p:sp>
    </p:spTree>
    <p:extLst>
      <p:ext uri="{BB962C8B-B14F-4D97-AF65-F5344CB8AC3E}">
        <p14:creationId xmlns:p14="http://schemas.microsoft.com/office/powerpoint/2010/main" val="1888865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128433" y="11010"/>
            <a:ext cx="9493953" cy="7931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Add New Cost Element - Job Profile Type Mapping</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80EA8F26-D01C-4D83-A07A-6FC2B1EB6704}" type="slidenum">
              <a:rPr lang="en-IN" smtClean="0"/>
              <a:pPr/>
              <a:t>20</a:t>
            </a:fld>
            <a:endParaRPr lang="en-IN" dirty="0"/>
          </a:p>
        </p:txBody>
      </p:sp>
      <p:pic>
        <p:nvPicPr>
          <p:cNvPr id="30" name="Picture 29"/>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779575" y="1787914"/>
            <a:ext cx="6046763" cy="1675609"/>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1027068" y="3936450"/>
            <a:ext cx="5799270" cy="181031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6"/>
          <a:stretch>
            <a:fillRect/>
          </a:stretch>
        </p:blipFill>
        <p:spPr>
          <a:xfrm>
            <a:off x="2874215" y="903784"/>
            <a:ext cx="809524" cy="390476"/>
          </a:xfrm>
          <a:prstGeom prst="rect">
            <a:avLst/>
          </a:prstGeom>
        </p:spPr>
      </p:pic>
      <p:sp>
        <p:nvSpPr>
          <p:cNvPr id="8" name="Down Arrow 7"/>
          <p:cNvSpPr/>
          <p:nvPr/>
        </p:nvSpPr>
        <p:spPr>
          <a:xfrm>
            <a:off x="3091968" y="1279352"/>
            <a:ext cx="353961" cy="5298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45">
            <a:extLst>
              <a:ext uri="{FF2B5EF4-FFF2-40B4-BE49-F238E27FC236}">
                <a16:creationId xmlns:a16="http://schemas.microsoft.com/office/drawing/2014/main" id="{1C0C0614-86B6-4137-BAA1-05AF1BD3D614}"/>
              </a:ext>
            </a:extLst>
          </p:cNvPr>
          <p:cNvGrpSpPr/>
          <p:nvPr/>
        </p:nvGrpSpPr>
        <p:grpSpPr>
          <a:xfrm>
            <a:off x="6823237" y="1809171"/>
            <a:ext cx="4157070" cy="1871465"/>
            <a:chOff x="681110" y="3709563"/>
            <a:chExt cx="8160916" cy="1193080"/>
          </a:xfrm>
        </p:grpSpPr>
        <p:sp>
          <p:nvSpPr>
            <p:cNvPr id="40" name="Content Placeholder 3">
              <a:extLst>
                <a:ext uri="{FF2B5EF4-FFF2-40B4-BE49-F238E27FC236}">
                  <a16:creationId xmlns:a16="http://schemas.microsoft.com/office/drawing/2014/main" id="{1A198669-50E0-47D8-B945-89D57FA439DD}"/>
                </a:ext>
              </a:extLst>
            </p:cNvPr>
            <p:cNvSpPr txBox="1">
              <a:spLocks/>
            </p:cNvSpPr>
            <p:nvPr/>
          </p:nvSpPr>
          <p:spPr>
            <a:xfrm>
              <a:off x="1263572" y="3709563"/>
              <a:ext cx="7578454" cy="1193080"/>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In the Add New Cost Element Job Profile mapping pop-up:</a:t>
              </a:r>
            </a:p>
            <a:p>
              <a:pPr marL="0" indent="0">
                <a:buNone/>
              </a:pPr>
              <a:r>
                <a:rPr lang="en-US" sz="1600" dirty="0"/>
                <a:t> Select the </a:t>
              </a:r>
              <a:r>
                <a:rPr lang="en-US" sz="1600" b="1" dirty="0"/>
                <a:t>Cost Element</a:t>
              </a:r>
            </a:p>
            <a:p>
              <a:pPr marL="0" indent="0">
                <a:buNone/>
              </a:pPr>
              <a:r>
                <a:rPr lang="en-US" sz="1600" dirty="0"/>
                <a:t>Select the </a:t>
              </a:r>
              <a:r>
                <a:rPr lang="en-US" sz="1600" b="1" dirty="0"/>
                <a:t>Job Profile</a:t>
              </a:r>
            </a:p>
            <a:p>
              <a:pPr marL="0" indent="0">
                <a:buNone/>
              </a:pPr>
              <a:r>
                <a:rPr lang="en-US" sz="1600" dirty="0"/>
                <a:t>Click </a:t>
              </a:r>
              <a:r>
                <a:rPr lang="en-US" sz="1600" b="1" dirty="0"/>
                <a:t>Save </a:t>
              </a:r>
              <a:r>
                <a:rPr lang="en-US" sz="1600" dirty="0"/>
                <a:t>button</a:t>
              </a:r>
            </a:p>
          </p:txBody>
        </p:sp>
        <p:sp>
          <p:nvSpPr>
            <p:cNvPr id="41" name="Pentagon 32">
              <a:extLst>
                <a:ext uri="{FF2B5EF4-FFF2-40B4-BE49-F238E27FC236}">
                  <a16:creationId xmlns:a16="http://schemas.microsoft.com/office/drawing/2014/main" id="{60D03D9E-9DBF-4A2D-B482-414089DEDAC6}"/>
                </a:ext>
              </a:extLst>
            </p:cNvPr>
            <p:cNvSpPr/>
            <p:nvPr/>
          </p:nvSpPr>
          <p:spPr>
            <a:xfrm>
              <a:off x="681110" y="4173385"/>
              <a:ext cx="582462" cy="327716"/>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endParaRPr lang="en-IN" sz="1600" dirty="0"/>
            </a:p>
          </p:txBody>
        </p:sp>
      </p:grpSp>
      <p:sp>
        <p:nvSpPr>
          <p:cNvPr id="10" name="Rectangle 9"/>
          <p:cNvSpPr/>
          <p:nvPr/>
        </p:nvSpPr>
        <p:spPr>
          <a:xfrm>
            <a:off x="835466" y="1777361"/>
            <a:ext cx="5931880" cy="1654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5">
            <a:extLst>
              <a:ext uri="{FF2B5EF4-FFF2-40B4-BE49-F238E27FC236}">
                <a16:creationId xmlns:a16="http://schemas.microsoft.com/office/drawing/2014/main" id="{1C0C0614-86B6-4137-BAA1-05AF1BD3D614}"/>
              </a:ext>
            </a:extLst>
          </p:cNvPr>
          <p:cNvGrpSpPr/>
          <p:nvPr/>
        </p:nvGrpSpPr>
        <p:grpSpPr>
          <a:xfrm>
            <a:off x="6826338" y="5182095"/>
            <a:ext cx="4153969" cy="564669"/>
            <a:chOff x="681110" y="4173384"/>
            <a:chExt cx="8154828" cy="359983"/>
          </a:xfrm>
        </p:grpSpPr>
        <p:sp>
          <p:nvSpPr>
            <p:cNvPr id="48" name="Content Placeholder 3">
              <a:extLst>
                <a:ext uri="{FF2B5EF4-FFF2-40B4-BE49-F238E27FC236}">
                  <a16:creationId xmlns:a16="http://schemas.microsoft.com/office/drawing/2014/main" id="{1A198669-50E0-47D8-B945-89D57FA439DD}"/>
                </a:ext>
              </a:extLst>
            </p:cNvPr>
            <p:cNvSpPr txBox="1">
              <a:spLocks/>
            </p:cNvSpPr>
            <p:nvPr/>
          </p:nvSpPr>
          <p:spPr>
            <a:xfrm>
              <a:off x="1263572" y="4173384"/>
              <a:ext cx="7572366" cy="35998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Mapped Cost Element Job Profile is listed in the Add New Hire screen</a:t>
              </a:r>
              <a:endParaRPr lang="en-US" sz="1600" dirty="0"/>
            </a:p>
          </p:txBody>
        </p:sp>
        <p:sp>
          <p:nvSpPr>
            <p:cNvPr id="49" name="Pentagon 32">
              <a:extLst>
                <a:ext uri="{FF2B5EF4-FFF2-40B4-BE49-F238E27FC236}">
                  <a16:creationId xmlns:a16="http://schemas.microsoft.com/office/drawing/2014/main" id="{60D03D9E-9DBF-4A2D-B482-414089DEDAC6}"/>
                </a:ext>
              </a:extLst>
            </p:cNvPr>
            <p:cNvSpPr/>
            <p:nvPr/>
          </p:nvSpPr>
          <p:spPr>
            <a:xfrm>
              <a:off x="681110" y="4173385"/>
              <a:ext cx="582462" cy="327716"/>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endParaRPr lang="en-IN" sz="1600" dirty="0"/>
            </a:p>
          </p:txBody>
        </p:sp>
      </p:grpSp>
      <p:sp>
        <p:nvSpPr>
          <p:cNvPr id="11" name="Rectangle 10"/>
          <p:cNvSpPr/>
          <p:nvPr/>
        </p:nvSpPr>
        <p:spPr>
          <a:xfrm>
            <a:off x="4894043" y="4358918"/>
            <a:ext cx="1637071" cy="4129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p:cNvSpPr/>
          <p:nvPr/>
        </p:nvSpPr>
        <p:spPr>
          <a:xfrm>
            <a:off x="1078430" y="5182095"/>
            <a:ext cx="2848273" cy="514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1048934" y="3936450"/>
            <a:ext cx="5747908" cy="1803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36774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75718" y="800361"/>
            <a:ext cx="8103803" cy="5771916"/>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001211" y="57799"/>
            <a:ext cx="9037850" cy="705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Maintenance of Manpower Configuration Data</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grpSp>
        <p:nvGrpSpPr>
          <p:cNvPr id="54" name="Group 53"/>
          <p:cNvGrpSpPr/>
          <p:nvPr/>
        </p:nvGrpSpPr>
        <p:grpSpPr>
          <a:xfrm>
            <a:off x="8604217" y="2214257"/>
            <a:ext cx="2860510" cy="997718"/>
            <a:chOff x="342229" y="5758306"/>
            <a:chExt cx="3348412" cy="997718"/>
          </a:xfrm>
        </p:grpSpPr>
        <p:sp>
          <p:nvSpPr>
            <p:cNvPr id="57" name="Content Placeholder 3">
              <a:extLst>
                <a:ext uri="{FF2B5EF4-FFF2-40B4-BE49-F238E27FC236}">
                  <a16:creationId xmlns:a16="http://schemas.microsoft.com/office/drawing/2014/main" id="{53263F70-17F1-44EA-88C5-4E32322DE302}"/>
                </a:ext>
              </a:extLst>
            </p:cNvPr>
            <p:cNvSpPr txBox="1">
              <a:spLocks/>
            </p:cNvSpPr>
            <p:nvPr/>
          </p:nvSpPr>
          <p:spPr>
            <a:xfrm>
              <a:off x="875874" y="5758311"/>
              <a:ext cx="2814767" cy="99771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Manpower </a:t>
              </a:r>
              <a:r>
                <a:rPr lang="en-IN" sz="1600" dirty="0"/>
                <a:t>tab</a:t>
              </a:r>
              <a:r>
                <a:rPr lang="en-IN" sz="1600" b="1" dirty="0"/>
                <a:t> </a:t>
              </a:r>
            </a:p>
            <a:p>
              <a:pPr marL="0" indent="0">
                <a:buNone/>
              </a:pPr>
              <a:r>
                <a:rPr lang="en-US" sz="1600" dirty="0"/>
                <a:t>Click the </a:t>
              </a:r>
              <a:r>
                <a:rPr lang="en-US" sz="1600" b="1" dirty="0"/>
                <a:t>Manpower Configuration Data </a:t>
              </a:r>
              <a:r>
                <a:rPr lang="en-US" sz="1600" dirty="0"/>
                <a:t>table</a:t>
              </a:r>
              <a:endParaRPr lang="en-IN" sz="1600" dirty="0"/>
            </a:p>
          </p:txBody>
        </p:sp>
        <p:sp>
          <p:nvSpPr>
            <p:cNvPr id="63"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65" name="Rectangle 64"/>
          <p:cNvSpPr/>
          <p:nvPr/>
        </p:nvSpPr>
        <p:spPr>
          <a:xfrm>
            <a:off x="2559869" y="869865"/>
            <a:ext cx="565468" cy="201715"/>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6" name="Group 65"/>
          <p:cNvGrpSpPr/>
          <p:nvPr/>
        </p:nvGrpSpPr>
        <p:grpSpPr>
          <a:xfrm rot="14186645">
            <a:off x="2144083" y="936966"/>
            <a:ext cx="363241" cy="543589"/>
            <a:chOff x="5576112" y="2053694"/>
            <a:chExt cx="344666" cy="647111"/>
          </a:xfrm>
          <a:solidFill>
            <a:schemeClr val="accent1">
              <a:lumMod val="75000"/>
            </a:schemeClr>
          </a:solidFill>
        </p:grpSpPr>
        <p:sp>
          <p:nvSpPr>
            <p:cNvPr id="6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TextBox 67">
              <a:extLst>
                <a:ext uri="{FF2B5EF4-FFF2-40B4-BE49-F238E27FC236}">
                  <a16:creationId xmlns:a16="http://schemas.microsoft.com/office/drawing/2014/main" id="{13A9D2A9-0B10-46B3-9417-3EF09AA40D7A}"/>
                </a:ext>
              </a:extLst>
            </p:cNvPr>
            <p:cNvSpPr txBox="1"/>
            <p:nvPr/>
          </p:nvSpPr>
          <p:spPr>
            <a:xfrm rot="8578621">
              <a:off x="5576112" y="2123100"/>
              <a:ext cx="336687" cy="439668"/>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69" name="Rectangle 68"/>
          <p:cNvSpPr/>
          <p:nvPr/>
        </p:nvSpPr>
        <p:spPr>
          <a:xfrm>
            <a:off x="4375663" y="1118103"/>
            <a:ext cx="2005789" cy="282984"/>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500414" y="2284796"/>
            <a:ext cx="7875193" cy="42874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3" name="Group 72"/>
          <p:cNvGrpSpPr/>
          <p:nvPr/>
        </p:nvGrpSpPr>
        <p:grpSpPr>
          <a:xfrm>
            <a:off x="8375607" y="3955388"/>
            <a:ext cx="3089120" cy="2136462"/>
            <a:chOff x="342229" y="3609044"/>
            <a:chExt cx="3089120" cy="2136462"/>
          </a:xfrm>
        </p:grpSpPr>
        <p:sp>
          <p:nvSpPr>
            <p:cNvPr id="74" name="Content Placeholder 3">
              <a:extLst>
                <a:ext uri="{FF2B5EF4-FFF2-40B4-BE49-F238E27FC236}">
                  <a16:creationId xmlns:a16="http://schemas.microsoft.com/office/drawing/2014/main" id="{53263F70-17F1-44EA-88C5-4E32322DE302}"/>
                </a:ext>
              </a:extLst>
            </p:cNvPr>
            <p:cNvSpPr txBox="1">
              <a:spLocks/>
            </p:cNvSpPr>
            <p:nvPr/>
          </p:nvSpPr>
          <p:spPr>
            <a:xfrm>
              <a:off x="875876" y="3609044"/>
              <a:ext cx="2555473" cy="213646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List of Manpower configuration data is listed with Action button:</a:t>
              </a:r>
            </a:p>
            <a:p>
              <a:pPr marL="0" indent="0">
                <a:buNone/>
              </a:pPr>
              <a:r>
                <a:rPr lang="en-US" sz="1600" b="1" dirty="0"/>
                <a:t>Edit</a:t>
              </a:r>
              <a:r>
                <a:rPr lang="en-US" sz="1600" dirty="0"/>
                <a:t> – to update configuration values and the description</a:t>
              </a:r>
            </a:p>
            <a:p>
              <a:pPr marL="0" indent="0">
                <a:buNone/>
              </a:pPr>
              <a:r>
                <a:rPr lang="en-US" sz="1600" b="1" dirty="0"/>
                <a:t>Delete</a:t>
              </a:r>
              <a:r>
                <a:rPr lang="en-US" sz="1600" dirty="0"/>
                <a:t> – to remove configuration value</a:t>
              </a:r>
              <a:endParaRPr lang="en-IN" sz="1600" dirty="0"/>
            </a:p>
          </p:txBody>
        </p:sp>
        <p:sp>
          <p:nvSpPr>
            <p:cNvPr id="75" name="Pentagon 46">
              <a:extLst>
                <a:ext uri="{FF2B5EF4-FFF2-40B4-BE49-F238E27FC236}">
                  <a16:creationId xmlns:a16="http://schemas.microsoft.com/office/drawing/2014/main" id="{F032F5F6-C768-4CBC-9FBB-877B877AB309}"/>
                </a:ext>
              </a:extLst>
            </p:cNvPr>
            <p:cNvSpPr/>
            <p:nvPr/>
          </p:nvSpPr>
          <p:spPr>
            <a:xfrm>
              <a:off x="342229" y="4790528"/>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3</a:t>
              </a:r>
            </a:p>
          </p:txBody>
        </p:sp>
      </p:grpSp>
      <p:sp>
        <p:nvSpPr>
          <p:cNvPr id="8" name="TextBox 7"/>
          <p:cNvSpPr txBox="1"/>
          <p:nvPr/>
        </p:nvSpPr>
        <p:spPr>
          <a:xfrm>
            <a:off x="8629960" y="1165488"/>
            <a:ext cx="3439409" cy="646331"/>
          </a:xfrm>
          <a:prstGeom prst="rect">
            <a:avLst/>
          </a:prstGeom>
          <a:noFill/>
        </p:spPr>
        <p:txBody>
          <a:bodyPr wrap="square" rtlCol="0">
            <a:spAutoFit/>
          </a:bodyPr>
          <a:lstStyle/>
          <a:p>
            <a:r>
              <a:rPr lang="en-US" i="1" dirty="0"/>
              <a:t>Used to update the configurable data for manpower module</a:t>
            </a:r>
            <a:endParaRPr lang="en-IN" i="1" dirty="0"/>
          </a:p>
        </p:txBody>
      </p:sp>
      <p:grpSp>
        <p:nvGrpSpPr>
          <p:cNvPr id="22" name="Group 92"/>
          <p:cNvGrpSpPr>
            <a:grpSpLocks/>
          </p:cNvGrpSpPr>
          <p:nvPr/>
        </p:nvGrpSpPr>
        <p:grpSpPr bwMode="auto">
          <a:xfrm>
            <a:off x="6208630" y="627836"/>
            <a:ext cx="361950" cy="552450"/>
            <a:chOff x="5818272" y="3424415"/>
            <a:chExt cx="361700" cy="552334"/>
          </a:xfrm>
        </p:grpSpPr>
        <p:sp>
          <p:nvSpPr>
            <p:cNvPr id="23" name="Pentagon 44"/>
            <p:cNvSpPr/>
            <p:nvPr/>
          </p:nvSpPr>
          <p:spPr>
            <a:xfrm rot="5400000">
              <a:off x="5701539" y="3541148"/>
              <a:ext cx="552334" cy="31886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24" name="TextBox 94"/>
            <p:cNvSpPr txBox="1">
              <a:spLocks noChangeArrowheads="1"/>
            </p:cNvSpPr>
            <p:nvPr/>
          </p:nvSpPr>
          <p:spPr bwMode="auto">
            <a:xfrm>
              <a:off x="5837174" y="3458993"/>
              <a:ext cx="3427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bg1"/>
                  </a:solidFill>
                </a:rPr>
                <a:t>2</a:t>
              </a:r>
              <a:endParaRPr lang="en-IN" altLang="en-US" b="1" dirty="0">
                <a:solidFill>
                  <a:schemeClr val="bg1"/>
                </a:solidFill>
              </a:endParaRPr>
            </a:p>
          </p:txBody>
        </p:sp>
      </p:grpSp>
    </p:spTree>
    <p:extLst>
      <p:ext uri="{BB962C8B-B14F-4D97-AF65-F5344CB8AC3E}">
        <p14:creationId xmlns:p14="http://schemas.microsoft.com/office/powerpoint/2010/main" val="2840926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488384" y="91055"/>
            <a:ext cx="7337216" cy="705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Update Manpower Configuration Data</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545689" y="1064832"/>
            <a:ext cx="11222607" cy="140173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4631638" y="2945911"/>
            <a:ext cx="6958698" cy="2191884"/>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10530348" y="2123768"/>
            <a:ext cx="280220" cy="280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Down Arrow 8"/>
          <p:cNvSpPr/>
          <p:nvPr/>
        </p:nvSpPr>
        <p:spPr>
          <a:xfrm>
            <a:off x="10475095" y="2403987"/>
            <a:ext cx="390726" cy="54192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 name="Group 45">
            <a:extLst>
              <a:ext uri="{FF2B5EF4-FFF2-40B4-BE49-F238E27FC236}">
                <a16:creationId xmlns:a16="http://schemas.microsoft.com/office/drawing/2014/main" id="{1C0C0614-86B6-4137-BAA1-05AF1BD3D614}"/>
              </a:ext>
            </a:extLst>
          </p:cNvPr>
          <p:cNvGrpSpPr/>
          <p:nvPr/>
        </p:nvGrpSpPr>
        <p:grpSpPr>
          <a:xfrm>
            <a:off x="677356" y="3003607"/>
            <a:ext cx="3954282" cy="1981350"/>
            <a:chOff x="397025" y="3897093"/>
            <a:chExt cx="7762813" cy="1263133"/>
          </a:xfrm>
        </p:grpSpPr>
        <p:sp>
          <p:nvSpPr>
            <p:cNvPr id="25" name="Content Placeholder 3">
              <a:extLst>
                <a:ext uri="{FF2B5EF4-FFF2-40B4-BE49-F238E27FC236}">
                  <a16:creationId xmlns:a16="http://schemas.microsoft.com/office/drawing/2014/main" id="{1A198669-50E0-47D8-B945-89D57FA439DD}"/>
                </a:ext>
              </a:extLst>
            </p:cNvPr>
            <p:cNvSpPr txBox="1">
              <a:spLocks/>
            </p:cNvSpPr>
            <p:nvPr/>
          </p:nvSpPr>
          <p:spPr>
            <a:xfrm>
              <a:off x="397025" y="3897093"/>
              <a:ext cx="6255983" cy="126313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Update the following:</a:t>
              </a:r>
              <a:endParaRPr lang="en-US" sz="1600" b="1" dirty="0"/>
            </a:p>
            <a:p>
              <a:pPr marL="0" indent="0">
                <a:buNone/>
              </a:pPr>
              <a:r>
                <a:rPr lang="en-US" sz="1600" b="1" dirty="0"/>
                <a:t>Configuration Value </a:t>
              </a:r>
              <a:r>
                <a:rPr lang="en-US" sz="1600" dirty="0"/>
                <a:t>– enter new value</a:t>
              </a:r>
            </a:p>
            <a:p>
              <a:pPr marL="0" indent="0">
                <a:buNone/>
              </a:pPr>
              <a:r>
                <a:rPr lang="en-US" sz="1600" b="1" dirty="0"/>
                <a:t>Description </a:t>
              </a:r>
              <a:r>
                <a:rPr lang="en-US" sz="1600" dirty="0"/>
                <a:t>– enter the updated description text</a:t>
              </a:r>
            </a:p>
            <a:p>
              <a:pPr marL="0" indent="0">
                <a:buNone/>
              </a:pPr>
              <a:r>
                <a:rPr lang="en-US" sz="1600" dirty="0"/>
                <a:t>Click </a:t>
              </a:r>
              <a:r>
                <a:rPr lang="en-US" sz="1600" b="1" dirty="0"/>
                <a:t>Update</a:t>
              </a:r>
              <a:r>
                <a:rPr lang="en-US" sz="1600" dirty="0"/>
                <a:t> button</a:t>
              </a:r>
            </a:p>
          </p:txBody>
        </p:sp>
        <p:sp>
          <p:nvSpPr>
            <p:cNvPr id="26" name="Pentagon 32">
              <a:extLst>
                <a:ext uri="{FF2B5EF4-FFF2-40B4-BE49-F238E27FC236}">
                  <a16:creationId xmlns:a16="http://schemas.microsoft.com/office/drawing/2014/main" id="{60D03D9E-9DBF-4A2D-B482-414089DEDAC6}"/>
                </a:ext>
              </a:extLst>
            </p:cNvPr>
            <p:cNvSpPr/>
            <p:nvPr/>
          </p:nvSpPr>
          <p:spPr>
            <a:xfrm>
              <a:off x="6743587" y="3897093"/>
              <a:ext cx="1416251" cy="23122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endParaRPr lang="en-IN" sz="1600" dirty="0"/>
            </a:p>
          </p:txBody>
        </p:sp>
      </p:grpSp>
      <p:sp>
        <p:nvSpPr>
          <p:cNvPr id="10" name="Rectangle 9"/>
          <p:cNvSpPr/>
          <p:nvPr/>
        </p:nvSpPr>
        <p:spPr>
          <a:xfrm>
            <a:off x="4675882" y="2991807"/>
            <a:ext cx="6836677" cy="2092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p:cNvGrpSpPr/>
          <p:nvPr/>
        </p:nvGrpSpPr>
        <p:grpSpPr>
          <a:xfrm>
            <a:off x="677356" y="5277883"/>
            <a:ext cx="7975325" cy="1214145"/>
            <a:chOff x="833920" y="5311040"/>
            <a:chExt cx="7975325" cy="1214145"/>
          </a:xfrm>
        </p:grpSpPr>
        <p:sp>
          <p:nvSpPr>
            <p:cNvPr id="13" name="Content Placeholder 3">
              <a:extLst>
                <a:ext uri="{FF2B5EF4-FFF2-40B4-BE49-F238E27FC236}">
                  <a16:creationId xmlns:a16="http://schemas.microsoft.com/office/drawing/2014/main" id="{53263F70-17F1-44EA-88C5-4E32322DE302}"/>
                </a:ext>
              </a:extLst>
            </p:cNvPr>
            <p:cNvSpPr txBox="1">
              <a:spLocks/>
            </p:cNvSpPr>
            <p:nvPr/>
          </p:nvSpPr>
          <p:spPr>
            <a:xfrm>
              <a:off x="850935" y="5691131"/>
              <a:ext cx="7958310" cy="83405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i="1" dirty="0"/>
                <a:t>Updated value will be applied to all new awards. For Draft awards, user has to re-calculate or refresh to update the calculation/validation based on new value.</a:t>
              </a:r>
              <a:endParaRPr lang="en-IN" sz="1600" i="1" dirty="0"/>
            </a:p>
          </p:txBody>
        </p:sp>
        <p:sp>
          <p:nvSpPr>
            <p:cNvPr id="14" name="Pentagon 46">
              <a:extLst>
                <a:ext uri="{FF2B5EF4-FFF2-40B4-BE49-F238E27FC236}">
                  <a16:creationId xmlns:a16="http://schemas.microsoft.com/office/drawing/2014/main" id="{F032F5F6-C768-4CBC-9FBB-877B877AB309}"/>
                </a:ext>
              </a:extLst>
            </p:cNvPr>
            <p:cNvSpPr/>
            <p:nvPr/>
          </p:nvSpPr>
          <p:spPr>
            <a:xfrm>
              <a:off x="833920" y="5311040"/>
              <a:ext cx="805218" cy="344564"/>
            </a:xfrm>
            <a:prstGeom prst="homePlate">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dirty="0"/>
                <a:t>Note</a:t>
              </a:r>
              <a:endParaRPr lang="en-IN" sz="1600" dirty="0"/>
            </a:p>
          </p:txBody>
        </p:sp>
      </p:grpSp>
    </p:spTree>
    <p:extLst>
      <p:ext uri="{BB962C8B-B14F-4D97-AF65-F5344CB8AC3E}">
        <p14:creationId xmlns:p14="http://schemas.microsoft.com/office/powerpoint/2010/main" val="3666493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67378" y="1020924"/>
            <a:ext cx="8012347" cy="3047298"/>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sharpenSoften amount="3000"/>
                    </a14:imgEffect>
                  </a14:imgLayer>
                </a14:imgProps>
              </a:ext>
            </a:extLst>
          </a:blip>
          <a:stretch>
            <a:fillRect/>
          </a:stretch>
        </p:blipFill>
        <p:spPr>
          <a:xfrm>
            <a:off x="490935" y="4564931"/>
            <a:ext cx="5357492" cy="1443342"/>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101755" y="123718"/>
            <a:ext cx="9505665"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Manpower Position Status</a:t>
            </a:r>
          </a:p>
        </p:txBody>
      </p:sp>
      <p:grpSp>
        <p:nvGrpSpPr>
          <p:cNvPr id="7" name="Group 6"/>
          <p:cNvGrpSpPr/>
          <p:nvPr/>
        </p:nvGrpSpPr>
        <p:grpSpPr>
          <a:xfrm>
            <a:off x="8639814" y="1332527"/>
            <a:ext cx="3158896" cy="1069479"/>
            <a:chOff x="342229" y="5758306"/>
            <a:chExt cx="3697692" cy="1069479"/>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3164046" cy="106947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Manpower </a:t>
              </a:r>
              <a:r>
                <a:rPr lang="en-IN" sz="1600" dirty="0"/>
                <a:t>tab</a:t>
              </a:r>
            </a:p>
            <a:p>
              <a:pPr marL="0" indent="0">
                <a:buNone/>
              </a:pPr>
              <a:r>
                <a:rPr lang="en-US" sz="1600" dirty="0"/>
                <a:t>Click the </a:t>
              </a:r>
              <a:r>
                <a:rPr lang="en-US" sz="1600" b="1" dirty="0"/>
                <a:t>Manpower Position Status </a:t>
              </a:r>
              <a:r>
                <a:rPr lang="en-US" sz="1600" dirty="0"/>
                <a:t>table</a:t>
              </a:r>
              <a:endParaRPr lang="en-IN" sz="1600" b="1" dirty="0"/>
            </a:p>
          </p:txBody>
        </p:sp>
        <p:sp>
          <p:nvSpPr>
            <p:cNvPr id="10"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23</a:t>
            </a:fld>
            <a:endParaRPr lang="en-IN" dirty="0"/>
          </a:p>
        </p:txBody>
      </p:sp>
      <p:grpSp>
        <p:nvGrpSpPr>
          <p:cNvPr id="24" name="Group 23"/>
          <p:cNvGrpSpPr/>
          <p:nvPr/>
        </p:nvGrpSpPr>
        <p:grpSpPr>
          <a:xfrm>
            <a:off x="8184034" y="3113498"/>
            <a:ext cx="3569109" cy="2551749"/>
            <a:chOff x="5759" y="5758311"/>
            <a:chExt cx="3569109" cy="2551749"/>
          </a:xfrm>
        </p:grpSpPr>
        <p:sp>
          <p:nvSpPr>
            <p:cNvPr id="25" name="Content Placeholder 3">
              <a:extLst>
                <a:ext uri="{FF2B5EF4-FFF2-40B4-BE49-F238E27FC236}">
                  <a16:creationId xmlns:a16="http://schemas.microsoft.com/office/drawing/2014/main" id="{53263F70-17F1-44EA-88C5-4E32322DE302}"/>
                </a:ext>
              </a:extLst>
            </p:cNvPr>
            <p:cNvSpPr txBox="1">
              <a:spLocks/>
            </p:cNvSpPr>
            <p:nvPr/>
          </p:nvSpPr>
          <p:spPr>
            <a:xfrm>
              <a:off x="850555" y="5758311"/>
              <a:ext cx="2724313" cy="2551749"/>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Status is displayed with Description and the following Action buttons:</a:t>
              </a:r>
              <a:endParaRPr lang="en-IN" sz="1600" b="1" dirty="0"/>
            </a:p>
            <a:p>
              <a:pPr marL="0" indent="0">
                <a:buNone/>
              </a:pPr>
              <a:r>
                <a:rPr lang="en-US" sz="1600" b="1" dirty="0"/>
                <a:t>Is Active – </a:t>
              </a:r>
              <a:r>
                <a:rPr lang="en-US" sz="1600" dirty="0"/>
                <a:t>toggle to enable/disable status</a:t>
              </a:r>
            </a:p>
            <a:p>
              <a:pPr marL="0" indent="0">
                <a:buNone/>
              </a:pPr>
              <a:r>
                <a:rPr lang="en-US" sz="1600" b="1" dirty="0"/>
                <a:t>Edit</a:t>
              </a:r>
              <a:r>
                <a:rPr lang="en-US" sz="1600" dirty="0"/>
                <a:t> – to update the status description</a:t>
              </a:r>
            </a:p>
            <a:p>
              <a:pPr marL="0" indent="0">
                <a:buNone/>
              </a:pPr>
              <a:r>
                <a:rPr lang="en-US" sz="1600" b="1" dirty="0"/>
                <a:t>Delete</a:t>
              </a:r>
              <a:r>
                <a:rPr lang="en-US" sz="1600" dirty="0"/>
                <a:t> –to remove this status from Database</a:t>
              </a:r>
              <a:endParaRPr lang="en-IN" sz="1600" dirty="0"/>
            </a:p>
          </p:txBody>
        </p:sp>
        <p:sp>
          <p:nvSpPr>
            <p:cNvPr id="26" name="Pentagon 46">
              <a:extLst>
                <a:ext uri="{FF2B5EF4-FFF2-40B4-BE49-F238E27FC236}">
                  <a16:creationId xmlns:a16="http://schemas.microsoft.com/office/drawing/2014/main" id="{F032F5F6-C768-4CBC-9FBB-877B877AB309}"/>
                </a:ext>
              </a:extLst>
            </p:cNvPr>
            <p:cNvSpPr/>
            <p:nvPr/>
          </p:nvSpPr>
          <p:spPr>
            <a:xfrm>
              <a:off x="5759" y="5758311"/>
              <a:ext cx="845177" cy="30531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endParaRPr lang="en-IN" sz="1600" b="1" dirty="0"/>
            </a:p>
          </p:txBody>
        </p:sp>
      </p:grpSp>
      <p:sp>
        <p:nvSpPr>
          <p:cNvPr id="4" name="Rectangle 3"/>
          <p:cNvSpPr/>
          <p:nvPr/>
        </p:nvSpPr>
        <p:spPr>
          <a:xfrm>
            <a:off x="2527163" y="1598428"/>
            <a:ext cx="556611" cy="243722"/>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p:cNvSpPr/>
          <p:nvPr/>
        </p:nvSpPr>
        <p:spPr>
          <a:xfrm>
            <a:off x="4379526" y="1842150"/>
            <a:ext cx="1902542" cy="24256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6" name="Group 35"/>
          <p:cNvGrpSpPr/>
          <p:nvPr/>
        </p:nvGrpSpPr>
        <p:grpSpPr>
          <a:xfrm>
            <a:off x="5821131" y="5470550"/>
            <a:ext cx="3207699" cy="576738"/>
            <a:chOff x="342229" y="5564820"/>
            <a:chExt cx="3207699" cy="576738"/>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850936" y="5564820"/>
              <a:ext cx="2698992" cy="57673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US" sz="1600" b="1" dirty="0"/>
                <a:t>Update</a:t>
              </a:r>
              <a:r>
                <a:rPr lang="en-US" sz="1600" dirty="0"/>
                <a:t> button after editing the Description</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5240944" y="5664036"/>
            <a:ext cx="580187" cy="305315"/>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424182" y="2927041"/>
            <a:ext cx="7787148" cy="57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3" name="Group 32"/>
          <p:cNvGrpSpPr/>
          <p:nvPr/>
        </p:nvGrpSpPr>
        <p:grpSpPr>
          <a:xfrm>
            <a:off x="5271763" y="1240913"/>
            <a:ext cx="382836" cy="626203"/>
            <a:chOff x="5586773" y="2053694"/>
            <a:chExt cx="345508"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39" name="Group 38"/>
          <p:cNvGrpSpPr/>
          <p:nvPr/>
        </p:nvGrpSpPr>
        <p:grpSpPr>
          <a:xfrm>
            <a:off x="2628153" y="959882"/>
            <a:ext cx="382836" cy="626203"/>
            <a:chOff x="5586773" y="2053694"/>
            <a:chExt cx="345508" cy="647111"/>
          </a:xfrm>
          <a:solidFill>
            <a:schemeClr val="accent1">
              <a:lumMod val="75000"/>
            </a:schemeClr>
          </a:solidFill>
        </p:grpSpPr>
        <p:sp>
          <p:nvSpPr>
            <p:cNvPr id="40"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Tree>
    <p:extLst>
      <p:ext uri="{BB962C8B-B14F-4D97-AF65-F5344CB8AC3E}">
        <p14:creationId xmlns:p14="http://schemas.microsoft.com/office/powerpoint/2010/main" val="616461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282486" y="4693789"/>
            <a:ext cx="5280113" cy="1448812"/>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4"/>
          <a:stretch>
            <a:fillRect/>
          </a:stretch>
        </p:blipFill>
        <p:spPr>
          <a:xfrm>
            <a:off x="407950" y="1194024"/>
            <a:ext cx="8012347" cy="3047298"/>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033517" y="337697"/>
            <a:ext cx="9645445" cy="7561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Manpower Position Status</a:t>
            </a:r>
          </a:p>
          <a:p>
            <a:pPr algn="ctr"/>
            <a:r>
              <a:rPr lang="en-IN" sz="3200" b="1" dirty="0">
                <a:latin typeface="Calibri" panose="020F0502020204030204" pitchFamily="34" charset="0"/>
                <a:cs typeface="Calibri" panose="020F0502020204030204" pitchFamily="34" charset="0"/>
              </a:rPr>
              <a:t> Add Entry</a:t>
            </a:r>
          </a:p>
        </p:txBody>
      </p:sp>
      <p:grpSp>
        <p:nvGrpSpPr>
          <p:cNvPr id="7" name="Group 6"/>
          <p:cNvGrpSpPr/>
          <p:nvPr/>
        </p:nvGrpSpPr>
        <p:grpSpPr>
          <a:xfrm>
            <a:off x="8596159" y="1093867"/>
            <a:ext cx="3158896" cy="921383"/>
            <a:chOff x="342229" y="5758306"/>
            <a:chExt cx="3697692" cy="921383"/>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3164046" cy="92137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Manpower </a:t>
              </a:r>
              <a:r>
                <a:rPr lang="en-IN" sz="1600" dirty="0"/>
                <a:t>tab</a:t>
              </a:r>
            </a:p>
            <a:p>
              <a:pPr marL="0" indent="0">
                <a:buNone/>
              </a:pPr>
              <a:r>
                <a:rPr lang="en-US" sz="1600" dirty="0"/>
                <a:t>Click the </a:t>
              </a:r>
              <a:r>
                <a:rPr lang="en-US" sz="1600" b="1" dirty="0"/>
                <a:t>Manpower Position Status </a:t>
              </a:r>
              <a:r>
                <a:rPr lang="en-US" sz="1600" dirty="0"/>
                <a:t>table</a:t>
              </a:r>
              <a:endParaRPr lang="en-IN" sz="1600" b="1" dirty="0"/>
            </a:p>
          </p:txBody>
        </p:sp>
        <p:sp>
          <p:nvSpPr>
            <p:cNvPr id="10"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24</a:t>
            </a:fld>
            <a:endParaRPr lang="en-IN" dirty="0"/>
          </a:p>
        </p:txBody>
      </p:sp>
      <p:grpSp>
        <p:nvGrpSpPr>
          <p:cNvPr id="24" name="Group 23"/>
          <p:cNvGrpSpPr/>
          <p:nvPr/>
        </p:nvGrpSpPr>
        <p:grpSpPr>
          <a:xfrm>
            <a:off x="8293174" y="2239322"/>
            <a:ext cx="3207699" cy="467561"/>
            <a:chOff x="342229" y="5691131"/>
            <a:chExt cx="3207699" cy="467561"/>
          </a:xfrm>
        </p:grpSpPr>
        <p:sp>
          <p:nvSpPr>
            <p:cNvPr id="25" name="Content Placeholder 3">
              <a:extLst>
                <a:ext uri="{FF2B5EF4-FFF2-40B4-BE49-F238E27FC236}">
                  <a16:creationId xmlns:a16="http://schemas.microsoft.com/office/drawing/2014/main" id="{53263F70-17F1-44EA-88C5-4E32322DE302}"/>
                </a:ext>
              </a:extLst>
            </p:cNvPr>
            <p:cNvSpPr txBox="1">
              <a:spLocks/>
            </p:cNvSpPr>
            <p:nvPr/>
          </p:nvSpPr>
          <p:spPr>
            <a:xfrm>
              <a:off x="850936" y="5691131"/>
              <a:ext cx="2698992" cy="46756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US" sz="1600" b="1" dirty="0"/>
                <a:t>Add Entry </a:t>
              </a:r>
              <a:r>
                <a:rPr lang="en-US" sz="1600" dirty="0"/>
                <a:t>button</a:t>
              </a:r>
              <a:endParaRPr lang="en-IN" sz="1600" dirty="0"/>
            </a:p>
          </p:txBody>
        </p:sp>
        <p:sp>
          <p:nvSpPr>
            <p:cNvPr id="26"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grpSp>
        <p:nvGrpSpPr>
          <p:cNvPr id="36" name="Group 35"/>
          <p:cNvGrpSpPr/>
          <p:nvPr/>
        </p:nvGrpSpPr>
        <p:grpSpPr>
          <a:xfrm>
            <a:off x="5548964" y="4476466"/>
            <a:ext cx="2744210" cy="1831751"/>
            <a:chOff x="342229" y="4423119"/>
            <a:chExt cx="2744210" cy="1831751"/>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850937" y="4423119"/>
              <a:ext cx="2235502" cy="183175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Enter </a:t>
              </a:r>
              <a:r>
                <a:rPr lang="en-US" sz="1600" dirty="0"/>
                <a:t>the following:</a:t>
              </a:r>
            </a:p>
            <a:p>
              <a:pPr marL="0" indent="0">
                <a:buNone/>
              </a:pPr>
              <a:r>
                <a:rPr lang="en-US" sz="1600" b="1" dirty="0"/>
                <a:t>Description</a:t>
              </a:r>
              <a:r>
                <a:rPr lang="en-US" sz="1600" dirty="0"/>
                <a:t> – Status description</a:t>
              </a:r>
            </a:p>
            <a:p>
              <a:pPr marL="0" indent="0">
                <a:buNone/>
              </a:pPr>
              <a:r>
                <a:rPr lang="en-US" sz="1600" b="1" dirty="0"/>
                <a:t>Is ACTIVE</a:t>
              </a:r>
              <a:r>
                <a:rPr lang="en-US" sz="1600" dirty="0"/>
                <a:t>- flag to enable/disable status</a:t>
              </a:r>
            </a:p>
            <a:p>
              <a:pPr marL="0" indent="0">
                <a:buNone/>
              </a:pPr>
              <a:r>
                <a:rPr lang="en-IN" sz="1600" dirty="0"/>
                <a:t>Click </a:t>
              </a:r>
              <a:r>
                <a:rPr lang="en-US" sz="1600" b="1" dirty="0"/>
                <a:t>Save </a:t>
              </a:r>
              <a:r>
                <a:rPr lang="en-US" sz="1600" dirty="0"/>
                <a:t>button</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4968777" y="5811653"/>
            <a:ext cx="580187" cy="305315"/>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p:cNvSpPr/>
          <p:nvPr/>
        </p:nvSpPr>
        <p:spPr>
          <a:xfrm>
            <a:off x="2567735" y="1771528"/>
            <a:ext cx="556611" cy="243722"/>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39"/>
          <p:cNvSpPr/>
          <p:nvPr/>
        </p:nvSpPr>
        <p:spPr>
          <a:xfrm>
            <a:off x="4420098" y="2015250"/>
            <a:ext cx="1902542" cy="24256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p:cNvGrpSpPr/>
          <p:nvPr/>
        </p:nvGrpSpPr>
        <p:grpSpPr>
          <a:xfrm>
            <a:off x="5312335" y="1414013"/>
            <a:ext cx="382836" cy="626203"/>
            <a:chOff x="5586773" y="2053694"/>
            <a:chExt cx="345508" cy="647111"/>
          </a:xfrm>
          <a:solidFill>
            <a:schemeClr val="accent1">
              <a:lumMod val="75000"/>
            </a:schemeClr>
          </a:solidFill>
        </p:grpSpPr>
        <p:sp>
          <p:nvSpPr>
            <p:cNvPr id="43"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TextBox 43">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45" name="Group 44"/>
          <p:cNvGrpSpPr/>
          <p:nvPr/>
        </p:nvGrpSpPr>
        <p:grpSpPr>
          <a:xfrm>
            <a:off x="2668725" y="1132982"/>
            <a:ext cx="382836" cy="626203"/>
            <a:chOff x="5586773" y="2053694"/>
            <a:chExt cx="345508" cy="647111"/>
          </a:xfrm>
          <a:solidFill>
            <a:schemeClr val="accent1">
              <a:lumMod val="75000"/>
            </a:schemeClr>
          </a:solidFill>
        </p:grpSpPr>
        <p:sp>
          <p:nvSpPr>
            <p:cNvPr id="46"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Box 46">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3" name="Rectangle 2"/>
          <p:cNvSpPr/>
          <p:nvPr/>
        </p:nvSpPr>
        <p:spPr>
          <a:xfrm>
            <a:off x="7601801" y="2308888"/>
            <a:ext cx="691373" cy="3724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1" name="Group 50"/>
          <p:cNvGrpSpPr/>
          <p:nvPr/>
        </p:nvGrpSpPr>
        <p:grpSpPr>
          <a:xfrm>
            <a:off x="8813450" y="3214255"/>
            <a:ext cx="2941604" cy="2026485"/>
            <a:chOff x="833920" y="5311040"/>
            <a:chExt cx="2941604" cy="2026485"/>
          </a:xfrm>
        </p:grpSpPr>
        <p:sp>
          <p:nvSpPr>
            <p:cNvPr id="52" name="Content Placeholder 3">
              <a:extLst>
                <a:ext uri="{FF2B5EF4-FFF2-40B4-BE49-F238E27FC236}">
                  <a16:creationId xmlns:a16="http://schemas.microsoft.com/office/drawing/2014/main" id="{53263F70-17F1-44EA-88C5-4E32322DE302}"/>
                </a:ext>
              </a:extLst>
            </p:cNvPr>
            <p:cNvSpPr txBox="1">
              <a:spLocks/>
            </p:cNvSpPr>
            <p:nvPr/>
          </p:nvSpPr>
          <p:spPr>
            <a:xfrm>
              <a:off x="850935" y="5691131"/>
              <a:ext cx="2924589" cy="164639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dirty="0"/>
                <a:t>Additional coding is required to apply this new status to be used. This is common to all Add Entry Status in RISE.</a:t>
              </a:r>
              <a:endParaRPr lang="en-IN" sz="1600" dirty="0"/>
            </a:p>
          </p:txBody>
        </p:sp>
        <p:sp>
          <p:nvSpPr>
            <p:cNvPr id="53" name="Pentagon 46">
              <a:extLst>
                <a:ext uri="{FF2B5EF4-FFF2-40B4-BE49-F238E27FC236}">
                  <a16:creationId xmlns:a16="http://schemas.microsoft.com/office/drawing/2014/main" id="{F032F5F6-C768-4CBC-9FBB-877B877AB309}"/>
                </a:ext>
              </a:extLst>
            </p:cNvPr>
            <p:cNvSpPr/>
            <p:nvPr/>
          </p:nvSpPr>
          <p:spPr>
            <a:xfrm>
              <a:off x="833920" y="5311040"/>
              <a:ext cx="805218" cy="344564"/>
            </a:xfrm>
            <a:prstGeom prst="homePlate">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dirty="0"/>
                <a:t>Note</a:t>
              </a:r>
              <a:endParaRPr lang="en-IN" sz="1600" dirty="0"/>
            </a:p>
          </p:txBody>
        </p:sp>
      </p:grpSp>
    </p:spTree>
    <p:extLst>
      <p:ext uri="{BB962C8B-B14F-4D97-AF65-F5344CB8AC3E}">
        <p14:creationId xmlns:p14="http://schemas.microsoft.com/office/powerpoint/2010/main" val="1488446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454606" y="940122"/>
            <a:ext cx="8541809" cy="3761591"/>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168742" y="0"/>
            <a:ext cx="9008775" cy="934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Maintenance of Manpower Candidate Title Type</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grpSp>
        <p:nvGrpSpPr>
          <p:cNvPr id="54" name="Group 53"/>
          <p:cNvGrpSpPr/>
          <p:nvPr/>
        </p:nvGrpSpPr>
        <p:grpSpPr>
          <a:xfrm>
            <a:off x="9160363" y="1000214"/>
            <a:ext cx="2577152" cy="997718"/>
            <a:chOff x="342229" y="5758306"/>
            <a:chExt cx="3016723" cy="997718"/>
          </a:xfrm>
        </p:grpSpPr>
        <p:sp>
          <p:nvSpPr>
            <p:cNvPr id="57"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2483077" cy="99771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Manpower </a:t>
              </a:r>
              <a:r>
                <a:rPr lang="en-IN" sz="1600" dirty="0"/>
                <a:t>tab</a:t>
              </a:r>
              <a:r>
                <a:rPr lang="en-IN" sz="1600" b="1" dirty="0"/>
                <a:t> </a:t>
              </a:r>
            </a:p>
            <a:p>
              <a:pPr marL="0" indent="0">
                <a:buNone/>
              </a:pPr>
              <a:r>
                <a:rPr lang="en-US" sz="1600" dirty="0"/>
                <a:t>Click the </a:t>
              </a:r>
              <a:r>
                <a:rPr lang="en-US" sz="1600" b="1" dirty="0"/>
                <a:t>Manpower Candidate Title Type </a:t>
              </a:r>
              <a:r>
                <a:rPr lang="en-US" sz="1600" dirty="0"/>
                <a:t>table</a:t>
              </a:r>
              <a:endParaRPr lang="en-IN" sz="1600" dirty="0"/>
            </a:p>
          </p:txBody>
        </p:sp>
        <p:sp>
          <p:nvSpPr>
            <p:cNvPr id="63"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65" name="Rectangle 64"/>
          <p:cNvSpPr/>
          <p:nvPr/>
        </p:nvSpPr>
        <p:spPr>
          <a:xfrm>
            <a:off x="2761873" y="1405587"/>
            <a:ext cx="637077" cy="37832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6" name="Group 65"/>
          <p:cNvGrpSpPr/>
          <p:nvPr/>
        </p:nvGrpSpPr>
        <p:grpSpPr>
          <a:xfrm rot="3221749">
            <a:off x="3429325" y="972068"/>
            <a:ext cx="368524" cy="543589"/>
            <a:chOff x="5586773" y="2053694"/>
            <a:chExt cx="349678" cy="647111"/>
          </a:xfrm>
          <a:solidFill>
            <a:schemeClr val="accent1">
              <a:lumMod val="75000"/>
            </a:schemeClr>
          </a:solidFill>
        </p:grpSpPr>
        <p:sp>
          <p:nvSpPr>
            <p:cNvPr id="6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TextBox 67">
              <a:extLst>
                <a:ext uri="{FF2B5EF4-FFF2-40B4-BE49-F238E27FC236}">
                  <a16:creationId xmlns:a16="http://schemas.microsoft.com/office/drawing/2014/main" id="{13A9D2A9-0B10-46B3-9417-3EF09AA40D7A}"/>
                </a:ext>
              </a:extLst>
            </p:cNvPr>
            <p:cNvSpPr txBox="1"/>
            <p:nvPr/>
          </p:nvSpPr>
          <p:spPr>
            <a:xfrm rot="16200000">
              <a:off x="5627155" y="2167345"/>
              <a:ext cx="285269" cy="33332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69" name="Rectangle 68"/>
          <p:cNvSpPr/>
          <p:nvPr/>
        </p:nvSpPr>
        <p:spPr>
          <a:xfrm>
            <a:off x="2645068" y="1906512"/>
            <a:ext cx="2005789" cy="282984"/>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0" name="Group 69"/>
          <p:cNvGrpSpPr/>
          <p:nvPr/>
        </p:nvGrpSpPr>
        <p:grpSpPr>
          <a:xfrm rot="9195970">
            <a:off x="4599272" y="2156253"/>
            <a:ext cx="388553" cy="626203"/>
            <a:chOff x="5570110" y="2053694"/>
            <a:chExt cx="350668" cy="647111"/>
          </a:xfrm>
          <a:solidFill>
            <a:schemeClr val="accent1">
              <a:lumMod val="75000"/>
            </a:schemeClr>
          </a:solidFill>
        </p:grpSpPr>
        <p:sp>
          <p:nvSpPr>
            <p:cNvPr id="7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TextBox 71">
              <a:extLst>
                <a:ext uri="{FF2B5EF4-FFF2-40B4-BE49-F238E27FC236}">
                  <a16:creationId xmlns:a16="http://schemas.microsoft.com/office/drawing/2014/main" id="{13A9D2A9-0B10-46B3-9417-3EF09AA40D7A}"/>
                </a:ext>
              </a:extLst>
            </p:cNvPr>
            <p:cNvSpPr txBox="1"/>
            <p:nvPr/>
          </p:nvSpPr>
          <p:spPr>
            <a:xfrm rot="12404030">
              <a:off x="5570110" y="2174679"/>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
        <p:nvSpPr>
          <p:cNvPr id="4" name="Rectangle 3"/>
          <p:cNvSpPr/>
          <p:nvPr/>
        </p:nvSpPr>
        <p:spPr>
          <a:xfrm>
            <a:off x="513992" y="3483271"/>
            <a:ext cx="8259097" cy="12241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3" name="Group 72"/>
          <p:cNvGrpSpPr/>
          <p:nvPr/>
        </p:nvGrpSpPr>
        <p:grpSpPr>
          <a:xfrm>
            <a:off x="8773089" y="2167660"/>
            <a:ext cx="2964426" cy="2764953"/>
            <a:chOff x="342229" y="3454553"/>
            <a:chExt cx="2964426" cy="2764953"/>
          </a:xfrm>
        </p:grpSpPr>
        <p:sp>
          <p:nvSpPr>
            <p:cNvPr id="74" name="Content Placeholder 3">
              <a:extLst>
                <a:ext uri="{FF2B5EF4-FFF2-40B4-BE49-F238E27FC236}">
                  <a16:creationId xmlns:a16="http://schemas.microsoft.com/office/drawing/2014/main" id="{53263F70-17F1-44EA-88C5-4E32322DE302}"/>
                </a:ext>
              </a:extLst>
            </p:cNvPr>
            <p:cNvSpPr txBox="1">
              <a:spLocks/>
            </p:cNvSpPr>
            <p:nvPr/>
          </p:nvSpPr>
          <p:spPr>
            <a:xfrm>
              <a:off x="875876" y="3454553"/>
              <a:ext cx="2430779" cy="276495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List of Manpower candidate Title Type are displayed with action buttons:</a:t>
              </a:r>
            </a:p>
            <a:p>
              <a:pPr marL="0" indent="0">
                <a:buNone/>
              </a:pPr>
              <a:r>
                <a:rPr lang="en-US" sz="1600" b="1" dirty="0"/>
                <a:t>Is Active </a:t>
              </a:r>
              <a:r>
                <a:rPr lang="en-US" sz="1600" dirty="0"/>
                <a:t>– enable/disable title</a:t>
              </a:r>
            </a:p>
            <a:p>
              <a:pPr marL="0" indent="0">
                <a:buNone/>
              </a:pPr>
              <a:r>
                <a:rPr lang="en-US" sz="1600" b="1" dirty="0"/>
                <a:t>Edit</a:t>
              </a:r>
              <a:r>
                <a:rPr lang="en-US" sz="1600" dirty="0"/>
                <a:t> – to update the description</a:t>
              </a:r>
            </a:p>
            <a:p>
              <a:pPr marL="0" indent="0">
                <a:buNone/>
              </a:pPr>
              <a:r>
                <a:rPr lang="en-US" sz="1600" b="1" dirty="0"/>
                <a:t>Delete</a:t>
              </a:r>
              <a:r>
                <a:rPr lang="en-US" sz="1600" dirty="0"/>
                <a:t> – to remove the Candidate Title</a:t>
              </a:r>
              <a:endParaRPr lang="en-IN" sz="1600" dirty="0"/>
            </a:p>
          </p:txBody>
        </p:sp>
        <p:sp>
          <p:nvSpPr>
            <p:cNvPr id="75" name="Pentagon 46">
              <a:extLst>
                <a:ext uri="{FF2B5EF4-FFF2-40B4-BE49-F238E27FC236}">
                  <a16:creationId xmlns:a16="http://schemas.microsoft.com/office/drawing/2014/main" id="{F032F5F6-C768-4CBC-9FBB-877B877AB309}"/>
                </a:ext>
              </a:extLst>
            </p:cNvPr>
            <p:cNvSpPr/>
            <p:nvPr/>
          </p:nvSpPr>
          <p:spPr>
            <a:xfrm>
              <a:off x="342229" y="4790528"/>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3</a:t>
              </a:r>
            </a:p>
          </p:txBody>
        </p:sp>
      </p:gr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513992" y="5004839"/>
            <a:ext cx="5600385" cy="1530487"/>
          </a:xfrm>
          <a:prstGeom prst="rect">
            <a:avLst/>
          </a:prstGeom>
          <a:ln>
            <a:noFill/>
          </a:ln>
          <a:effectLst>
            <a:outerShdw blurRad="292100" dist="139700" dir="2700000" algn="tl" rotWithShape="0">
              <a:srgbClr val="333333">
                <a:alpha val="65000"/>
              </a:srgbClr>
            </a:outerShdw>
          </a:effectLst>
        </p:spPr>
      </p:pic>
      <p:grpSp>
        <p:nvGrpSpPr>
          <p:cNvPr id="24" name="Group 23"/>
          <p:cNvGrpSpPr/>
          <p:nvPr/>
        </p:nvGrpSpPr>
        <p:grpSpPr>
          <a:xfrm>
            <a:off x="6073433" y="5152015"/>
            <a:ext cx="4094150" cy="1383311"/>
            <a:chOff x="342229" y="4712889"/>
            <a:chExt cx="4094150" cy="1383311"/>
          </a:xfrm>
        </p:grpSpPr>
        <p:sp>
          <p:nvSpPr>
            <p:cNvPr id="25" name="Content Placeholder 3">
              <a:extLst>
                <a:ext uri="{FF2B5EF4-FFF2-40B4-BE49-F238E27FC236}">
                  <a16:creationId xmlns:a16="http://schemas.microsoft.com/office/drawing/2014/main" id="{53263F70-17F1-44EA-88C5-4E32322DE302}"/>
                </a:ext>
              </a:extLst>
            </p:cNvPr>
            <p:cNvSpPr txBox="1">
              <a:spLocks/>
            </p:cNvSpPr>
            <p:nvPr/>
          </p:nvSpPr>
          <p:spPr>
            <a:xfrm>
              <a:off x="850937" y="4712889"/>
              <a:ext cx="3585442" cy="138331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Enter </a:t>
              </a:r>
              <a:r>
                <a:rPr lang="en-US" sz="1600" dirty="0"/>
                <a:t>the following:</a:t>
              </a:r>
            </a:p>
            <a:p>
              <a:pPr marL="0" indent="0">
                <a:buNone/>
              </a:pPr>
              <a:r>
                <a:rPr lang="en-US" sz="1600" b="1" dirty="0"/>
                <a:t>Description</a:t>
              </a:r>
              <a:r>
                <a:rPr lang="en-US" sz="1600" dirty="0"/>
                <a:t> – Status Description</a:t>
              </a:r>
            </a:p>
            <a:p>
              <a:pPr marL="0" indent="0">
                <a:buNone/>
              </a:pPr>
              <a:r>
                <a:rPr lang="en-US" sz="1600" b="1" dirty="0"/>
                <a:t>Is Active</a:t>
              </a:r>
              <a:r>
                <a:rPr lang="en-US" sz="1600" dirty="0"/>
                <a:t>- flag to enable/disable status</a:t>
              </a:r>
            </a:p>
            <a:p>
              <a:pPr marL="0" indent="0">
                <a:buNone/>
              </a:pPr>
              <a:r>
                <a:rPr lang="en-IN" sz="1600" dirty="0"/>
                <a:t>Click </a:t>
              </a:r>
              <a:r>
                <a:rPr lang="en-US" sz="1600" b="1" dirty="0"/>
                <a:t>Save </a:t>
              </a:r>
              <a:r>
                <a:rPr lang="en-US" sz="1600" dirty="0"/>
                <a:t>button</a:t>
              </a:r>
              <a:endParaRPr lang="en-IN" sz="1600" dirty="0"/>
            </a:p>
          </p:txBody>
        </p:sp>
        <p:sp>
          <p:nvSpPr>
            <p:cNvPr id="26"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27" name="Rectangle 26"/>
          <p:cNvSpPr/>
          <p:nvPr/>
        </p:nvSpPr>
        <p:spPr>
          <a:xfrm>
            <a:off x="5493246" y="6197432"/>
            <a:ext cx="580187" cy="305315"/>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04532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634046" y="5055547"/>
            <a:ext cx="5471145" cy="1482990"/>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398202" y="888006"/>
            <a:ext cx="8497719" cy="3842159"/>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168742" y="0"/>
            <a:ext cx="9008775" cy="934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Maintenance of Manpower Resource Type</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grpSp>
        <p:nvGrpSpPr>
          <p:cNvPr id="54" name="Group 53"/>
          <p:cNvGrpSpPr/>
          <p:nvPr/>
        </p:nvGrpSpPr>
        <p:grpSpPr>
          <a:xfrm>
            <a:off x="9160363" y="1000214"/>
            <a:ext cx="2577152" cy="997718"/>
            <a:chOff x="342229" y="5758306"/>
            <a:chExt cx="3016723" cy="997718"/>
          </a:xfrm>
        </p:grpSpPr>
        <p:sp>
          <p:nvSpPr>
            <p:cNvPr id="57"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2483077" cy="99771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Manpower </a:t>
              </a:r>
              <a:r>
                <a:rPr lang="en-IN" sz="1600" dirty="0"/>
                <a:t>tab</a:t>
              </a:r>
              <a:r>
                <a:rPr lang="en-IN" sz="1600" b="1" dirty="0"/>
                <a:t> </a:t>
              </a:r>
            </a:p>
            <a:p>
              <a:pPr marL="0" indent="0">
                <a:buNone/>
              </a:pPr>
              <a:r>
                <a:rPr lang="en-US" sz="1600" dirty="0"/>
                <a:t>Click the </a:t>
              </a:r>
              <a:r>
                <a:rPr lang="en-US" sz="1600" b="1" dirty="0"/>
                <a:t>Manpower Resource Type </a:t>
              </a:r>
              <a:r>
                <a:rPr lang="en-US" sz="1600" dirty="0"/>
                <a:t>table</a:t>
              </a:r>
              <a:endParaRPr lang="en-IN" sz="1600" dirty="0"/>
            </a:p>
          </p:txBody>
        </p:sp>
        <p:sp>
          <p:nvSpPr>
            <p:cNvPr id="63"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65" name="Rectangle 64"/>
          <p:cNvSpPr/>
          <p:nvPr/>
        </p:nvSpPr>
        <p:spPr>
          <a:xfrm>
            <a:off x="2727081" y="1441790"/>
            <a:ext cx="558375" cy="342118"/>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6" name="Group 65"/>
          <p:cNvGrpSpPr/>
          <p:nvPr/>
        </p:nvGrpSpPr>
        <p:grpSpPr>
          <a:xfrm rot="3221749">
            <a:off x="3289127" y="1002454"/>
            <a:ext cx="403473" cy="543589"/>
            <a:chOff x="5537938" y="2053694"/>
            <a:chExt cx="382840" cy="647111"/>
          </a:xfrm>
          <a:solidFill>
            <a:schemeClr val="accent1">
              <a:lumMod val="75000"/>
            </a:schemeClr>
          </a:solidFill>
        </p:grpSpPr>
        <p:sp>
          <p:nvSpPr>
            <p:cNvPr id="6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TextBox 67">
              <a:extLst>
                <a:ext uri="{FF2B5EF4-FFF2-40B4-BE49-F238E27FC236}">
                  <a16:creationId xmlns:a16="http://schemas.microsoft.com/office/drawing/2014/main" id="{13A9D2A9-0B10-46B3-9417-3EF09AA40D7A}"/>
                </a:ext>
              </a:extLst>
            </p:cNvPr>
            <p:cNvSpPr txBox="1"/>
            <p:nvPr/>
          </p:nvSpPr>
          <p:spPr>
            <a:xfrm rot="16200000">
              <a:off x="5561965" y="2165261"/>
              <a:ext cx="285269" cy="33332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69" name="Rectangle 68"/>
          <p:cNvSpPr/>
          <p:nvPr/>
        </p:nvSpPr>
        <p:spPr>
          <a:xfrm>
            <a:off x="6767300" y="2110632"/>
            <a:ext cx="2005789" cy="282984"/>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0" name="Group 69"/>
          <p:cNvGrpSpPr/>
          <p:nvPr/>
        </p:nvGrpSpPr>
        <p:grpSpPr>
          <a:xfrm rot="10800000">
            <a:off x="6673129" y="2397556"/>
            <a:ext cx="388553" cy="626203"/>
            <a:chOff x="5570110" y="2053694"/>
            <a:chExt cx="350668" cy="647111"/>
          </a:xfrm>
          <a:solidFill>
            <a:schemeClr val="accent1">
              <a:lumMod val="75000"/>
            </a:schemeClr>
          </a:solidFill>
        </p:grpSpPr>
        <p:sp>
          <p:nvSpPr>
            <p:cNvPr id="7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TextBox 71">
              <a:extLst>
                <a:ext uri="{FF2B5EF4-FFF2-40B4-BE49-F238E27FC236}">
                  <a16:creationId xmlns:a16="http://schemas.microsoft.com/office/drawing/2014/main" id="{13A9D2A9-0B10-46B3-9417-3EF09AA40D7A}"/>
                </a:ext>
              </a:extLst>
            </p:cNvPr>
            <p:cNvSpPr txBox="1"/>
            <p:nvPr/>
          </p:nvSpPr>
          <p:spPr>
            <a:xfrm rot="10983984">
              <a:off x="5570110" y="2174679"/>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
        <p:nvSpPr>
          <p:cNvPr id="4" name="Rectangle 3"/>
          <p:cNvSpPr/>
          <p:nvPr/>
        </p:nvSpPr>
        <p:spPr>
          <a:xfrm>
            <a:off x="513992" y="3483271"/>
            <a:ext cx="8259097" cy="12241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3" name="Group 72"/>
          <p:cNvGrpSpPr/>
          <p:nvPr/>
        </p:nvGrpSpPr>
        <p:grpSpPr>
          <a:xfrm>
            <a:off x="8773089" y="2167660"/>
            <a:ext cx="2964426" cy="2764953"/>
            <a:chOff x="342229" y="3454553"/>
            <a:chExt cx="2964426" cy="2764953"/>
          </a:xfrm>
        </p:grpSpPr>
        <p:sp>
          <p:nvSpPr>
            <p:cNvPr id="74" name="Content Placeholder 3">
              <a:extLst>
                <a:ext uri="{FF2B5EF4-FFF2-40B4-BE49-F238E27FC236}">
                  <a16:creationId xmlns:a16="http://schemas.microsoft.com/office/drawing/2014/main" id="{53263F70-17F1-44EA-88C5-4E32322DE302}"/>
                </a:ext>
              </a:extLst>
            </p:cNvPr>
            <p:cNvSpPr txBox="1">
              <a:spLocks/>
            </p:cNvSpPr>
            <p:nvPr/>
          </p:nvSpPr>
          <p:spPr>
            <a:xfrm>
              <a:off x="875876" y="3454553"/>
              <a:ext cx="2430779" cy="276495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List of Manpower Resource Type are displayed with action buttons:</a:t>
              </a:r>
            </a:p>
            <a:p>
              <a:pPr marL="0" indent="0">
                <a:buNone/>
              </a:pPr>
              <a:r>
                <a:rPr lang="en-US" sz="1600" b="1" dirty="0"/>
                <a:t>Is Active </a:t>
              </a:r>
              <a:r>
                <a:rPr lang="en-US" sz="1600" dirty="0"/>
                <a:t>– enable/disable title</a:t>
              </a:r>
            </a:p>
            <a:p>
              <a:pPr marL="0" indent="0">
                <a:buNone/>
              </a:pPr>
              <a:r>
                <a:rPr lang="en-US" sz="1600" b="1" dirty="0"/>
                <a:t>Edit</a:t>
              </a:r>
              <a:r>
                <a:rPr lang="en-US" sz="1600" dirty="0"/>
                <a:t> – to update the description</a:t>
              </a:r>
            </a:p>
            <a:p>
              <a:pPr marL="0" indent="0">
                <a:buNone/>
              </a:pPr>
              <a:r>
                <a:rPr lang="en-US" sz="1600" b="1" dirty="0"/>
                <a:t>Delete</a:t>
              </a:r>
              <a:r>
                <a:rPr lang="en-US" sz="1600" dirty="0"/>
                <a:t> – to remove candidate title</a:t>
              </a:r>
              <a:endParaRPr lang="en-IN" sz="1600" dirty="0"/>
            </a:p>
          </p:txBody>
        </p:sp>
        <p:sp>
          <p:nvSpPr>
            <p:cNvPr id="75" name="Pentagon 46">
              <a:extLst>
                <a:ext uri="{FF2B5EF4-FFF2-40B4-BE49-F238E27FC236}">
                  <a16:creationId xmlns:a16="http://schemas.microsoft.com/office/drawing/2014/main" id="{F032F5F6-C768-4CBC-9FBB-877B877AB309}"/>
                </a:ext>
              </a:extLst>
            </p:cNvPr>
            <p:cNvSpPr/>
            <p:nvPr/>
          </p:nvSpPr>
          <p:spPr>
            <a:xfrm>
              <a:off x="342229" y="4790528"/>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3</a:t>
              </a:r>
            </a:p>
          </p:txBody>
        </p:sp>
      </p:grpSp>
      <p:grpSp>
        <p:nvGrpSpPr>
          <p:cNvPr id="24" name="Group 23"/>
          <p:cNvGrpSpPr/>
          <p:nvPr/>
        </p:nvGrpSpPr>
        <p:grpSpPr>
          <a:xfrm>
            <a:off x="6073433" y="5152015"/>
            <a:ext cx="4094150" cy="1383311"/>
            <a:chOff x="342229" y="4712889"/>
            <a:chExt cx="4094150" cy="1383311"/>
          </a:xfrm>
        </p:grpSpPr>
        <p:sp>
          <p:nvSpPr>
            <p:cNvPr id="25" name="Content Placeholder 3">
              <a:extLst>
                <a:ext uri="{FF2B5EF4-FFF2-40B4-BE49-F238E27FC236}">
                  <a16:creationId xmlns:a16="http://schemas.microsoft.com/office/drawing/2014/main" id="{53263F70-17F1-44EA-88C5-4E32322DE302}"/>
                </a:ext>
              </a:extLst>
            </p:cNvPr>
            <p:cNvSpPr txBox="1">
              <a:spLocks/>
            </p:cNvSpPr>
            <p:nvPr/>
          </p:nvSpPr>
          <p:spPr>
            <a:xfrm>
              <a:off x="850937" y="4712889"/>
              <a:ext cx="3585442" cy="138331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Enter </a:t>
              </a:r>
              <a:r>
                <a:rPr lang="en-US" sz="1600" dirty="0"/>
                <a:t>the following:</a:t>
              </a:r>
            </a:p>
            <a:p>
              <a:pPr marL="0" indent="0">
                <a:buNone/>
              </a:pPr>
              <a:r>
                <a:rPr lang="en-US" sz="1600" b="1" dirty="0"/>
                <a:t>Description</a:t>
              </a:r>
              <a:r>
                <a:rPr lang="en-US" sz="1600" dirty="0"/>
                <a:t> – Status description</a:t>
              </a:r>
            </a:p>
            <a:p>
              <a:pPr marL="0" indent="0">
                <a:buNone/>
              </a:pPr>
              <a:r>
                <a:rPr lang="en-US" sz="1600" b="1" dirty="0"/>
                <a:t>Is Active</a:t>
              </a:r>
              <a:r>
                <a:rPr lang="en-US" sz="1600" dirty="0"/>
                <a:t>- flag to enable/disable status</a:t>
              </a:r>
            </a:p>
            <a:p>
              <a:pPr marL="0" indent="0">
                <a:buNone/>
              </a:pPr>
              <a:r>
                <a:rPr lang="en-IN" sz="1600" dirty="0"/>
                <a:t>Click </a:t>
              </a:r>
              <a:r>
                <a:rPr lang="en-US" sz="1600" b="1" dirty="0"/>
                <a:t>Save </a:t>
              </a:r>
              <a:r>
                <a:rPr lang="en-US" sz="1600" dirty="0"/>
                <a:t>button</a:t>
              </a:r>
              <a:endParaRPr lang="en-IN" sz="1600" dirty="0"/>
            </a:p>
          </p:txBody>
        </p:sp>
        <p:sp>
          <p:nvSpPr>
            <p:cNvPr id="26"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27" name="Rectangle 26"/>
          <p:cNvSpPr/>
          <p:nvPr/>
        </p:nvSpPr>
        <p:spPr>
          <a:xfrm>
            <a:off x="5493246" y="6197432"/>
            <a:ext cx="580187" cy="305315"/>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69455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337486" y="156636"/>
            <a:ext cx="5729177" cy="680244"/>
          </a:xfrm>
        </p:spPr>
        <p:txBody>
          <a:bodyPr vert="horz" lIns="91440" tIns="45720" rIns="91440" bIns="45720" rtlCol="0" anchor="ctr">
            <a:normAutofit/>
          </a:body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Important Tables – Claims</a:t>
            </a:r>
            <a:endParaRPr lang="en-SG" sz="3200" b="1" dirty="0">
              <a:latin typeface="Calibri" panose="020F0502020204030204" pitchFamily="34" charset="0"/>
              <a:ea typeface="Roboto" panose="02000000000000000000" pitchFamily="2"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27</a:t>
            </a:fld>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2027077742"/>
              </p:ext>
            </p:extLst>
          </p:nvPr>
        </p:nvGraphicFramePr>
        <p:xfrm>
          <a:off x="759791" y="1113972"/>
          <a:ext cx="10294895" cy="3914917"/>
        </p:xfrm>
        <a:graphic>
          <a:graphicData uri="http://schemas.openxmlformats.org/drawingml/2006/table">
            <a:tbl>
              <a:tblPr firstRow="1" bandRow="1">
                <a:tableStyleId>{5C22544A-7EE6-4342-B048-85BDC9FD1C3A}</a:tableStyleId>
              </a:tblPr>
              <a:tblGrid>
                <a:gridCol w="3754007">
                  <a:extLst>
                    <a:ext uri="{9D8B030D-6E8A-4147-A177-3AD203B41FA5}">
                      <a16:colId xmlns:a16="http://schemas.microsoft.com/office/drawing/2014/main" val="20000"/>
                    </a:ext>
                  </a:extLst>
                </a:gridCol>
                <a:gridCol w="6540888">
                  <a:extLst>
                    <a:ext uri="{9D8B030D-6E8A-4147-A177-3AD203B41FA5}">
                      <a16:colId xmlns:a16="http://schemas.microsoft.com/office/drawing/2014/main" val="20001"/>
                    </a:ext>
                  </a:extLst>
                </a:gridCol>
              </a:tblGrid>
              <a:tr h="531637">
                <a:tc>
                  <a:txBody>
                    <a:bodyPr/>
                    <a:lstStyle/>
                    <a:p>
                      <a:pPr marL="0" algn="ctr" defTabSz="914400" rtl="0" eaLnBrk="1" latinLnBrk="0" hangingPunct="1"/>
                      <a:r>
                        <a:rPr lang="en-US" sz="1800" kern="1200" dirty="0">
                          <a:solidFill>
                            <a:schemeClr val="bg1"/>
                          </a:solidFill>
                          <a:latin typeface="Calibri" panose="020F0502020204030204" pitchFamily="34" charset="0"/>
                          <a:ea typeface="+mn-ea"/>
                          <a:cs typeface="Calibri" panose="020F0502020204030204" pitchFamily="34" charset="0"/>
                        </a:rPr>
                        <a:t>Claims</a:t>
                      </a:r>
                      <a:endParaRPr lang="en-IN" sz="1800" kern="1200" dirty="0">
                        <a:solidFill>
                          <a:schemeClr val="bg1"/>
                        </a:solidFill>
                        <a:latin typeface="Calibri" panose="020F0502020204030204" pitchFamily="34" charset="0"/>
                        <a:ea typeface="+mn-ea"/>
                        <a:cs typeface="Calibri" panose="020F0502020204030204" pitchFamily="34" charset="0"/>
                      </a:endParaRPr>
                    </a:p>
                  </a:txBody>
                  <a:tcPr/>
                </a:tc>
                <a:tc>
                  <a:txBody>
                    <a:bodyPr/>
                    <a:lstStyle/>
                    <a:p>
                      <a:pPr marL="0" algn="ctr" defTabSz="914400" rtl="0" eaLnBrk="1" latinLnBrk="0" hangingPunct="1"/>
                      <a:r>
                        <a:rPr lang="en-US" sz="1800" kern="1200" dirty="0">
                          <a:solidFill>
                            <a:schemeClr val="bg1"/>
                          </a:solidFill>
                          <a:latin typeface="Calibri" panose="020F0502020204030204" pitchFamily="34" charset="0"/>
                          <a:ea typeface="+mn-ea"/>
                          <a:cs typeface="Calibri" panose="020F0502020204030204" pitchFamily="34" charset="0"/>
                        </a:rPr>
                        <a:t>Description</a:t>
                      </a:r>
                      <a:endParaRPr lang="en-IN" sz="1800" kern="1200" dirty="0">
                        <a:solidFill>
                          <a:schemeClr val="bg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0000"/>
                  </a:ext>
                </a:extLst>
              </a:tr>
              <a:tr h="539021">
                <a:tc>
                  <a:txBody>
                    <a:bodyPr/>
                    <a:lstStyle/>
                    <a:p>
                      <a:r>
                        <a:rPr lang="en-IN" sz="1800" b="1" i="0" kern="1200" dirty="0">
                          <a:solidFill>
                            <a:schemeClr val="dk1"/>
                          </a:solidFill>
                          <a:effectLst/>
                          <a:latin typeface="+mn-lt"/>
                          <a:ea typeface="+mn-ea"/>
                          <a:cs typeface="+mn-cs"/>
                        </a:rPr>
                        <a:t>Claim Configuration Data</a:t>
                      </a:r>
                      <a:br>
                        <a:rPr lang="en-IN" dirty="0"/>
                      </a:br>
                      <a:endParaRPr lang="en-IN" dirty="0"/>
                    </a:p>
                  </a:txBody>
                  <a:tcPr/>
                </a:tc>
                <a:tc>
                  <a:txBody>
                    <a:bodyPr/>
                    <a:lstStyle/>
                    <a:p>
                      <a:r>
                        <a:rPr lang="en-US" baseline="0" dirty="0"/>
                        <a:t>To update or delete the claim configuration values which is displayed under the </a:t>
                      </a:r>
                      <a:r>
                        <a:rPr lang="en-US" b="1" i="1" baseline="0" dirty="0"/>
                        <a:t>Claims - Endorsement tab</a:t>
                      </a:r>
                      <a:endParaRPr lang="en-IN" b="1" i="1" dirty="0"/>
                    </a:p>
                  </a:txBody>
                  <a:tcPr/>
                </a:tc>
                <a:extLst>
                  <a:ext uri="{0D108BD9-81ED-4DB2-BD59-A6C34878D82A}">
                    <a16:rowId xmlns:a16="http://schemas.microsoft.com/office/drawing/2014/main" val="10001"/>
                  </a:ext>
                </a:extLst>
              </a:tr>
              <a:tr h="539021">
                <a:tc>
                  <a:txBody>
                    <a:bodyPr/>
                    <a:lstStyle/>
                    <a:p>
                      <a:r>
                        <a:rPr lang="en-IN" sz="1800" b="1" i="0" kern="1200" dirty="0">
                          <a:solidFill>
                            <a:schemeClr val="dk1"/>
                          </a:solidFill>
                          <a:effectLst/>
                          <a:latin typeface="+mn-lt"/>
                          <a:ea typeface="+mn-ea"/>
                          <a:cs typeface="+mn-cs"/>
                        </a:rPr>
                        <a:t>Claim Funding Scheme</a:t>
                      </a:r>
                      <a:br>
                        <a:rPr lang="en-IN" dirty="0"/>
                      </a:br>
                      <a:endParaRPr lang="en-IN" dirty="0"/>
                    </a:p>
                  </a:txBody>
                  <a:tcPr/>
                </a:tc>
                <a:tc>
                  <a:txBody>
                    <a:bodyPr/>
                    <a:lstStyle/>
                    <a:p>
                      <a:r>
                        <a:rPr lang="en-US" dirty="0"/>
                        <a:t>To update,</a:t>
                      </a:r>
                      <a:r>
                        <a:rPr lang="en-US" baseline="0" dirty="0"/>
                        <a:t> activate/deactivate </a:t>
                      </a:r>
                      <a:r>
                        <a:rPr lang="en-US" dirty="0"/>
                        <a:t>or delete the claim funding scheme based certification</a:t>
                      </a:r>
                      <a:r>
                        <a:rPr lang="en-US" baseline="0" dirty="0"/>
                        <a:t> text 1, certification text 2 and the Endorsement text which is displayed under the </a:t>
                      </a:r>
                      <a:r>
                        <a:rPr lang="en-US" b="1" i="1" baseline="0" dirty="0"/>
                        <a:t>Claims - Endorsement tab.</a:t>
                      </a:r>
                    </a:p>
                    <a:p>
                      <a:endParaRPr lang="en-IN" b="1" i="1" dirty="0"/>
                    </a:p>
                  </a:txBody>
                  <a:tcPr/>
                </a:tc>
                <a:extLst>
                  <a:ext uri="{0D108BD9-81ED-4DB2-BD59-A6C34878D82A}">
                    <a16:rowId xmlns:a16="http://schemas.microsoft.com/office/drawing/2014/main" val="10002"/>
                  </a:ext>
                </a:extLst>
              </a:tr>
              <a:tr h="546108">
                <a:tc>
                  <a:txBody>
                    <a:bodyPr/>
                    <a:lstStyle/>
                    <a:p>
                      <a:r>
                        <a:rPr lang="en-IN" sz="1800" b="1" i="0" kern="1200" dirty="0">
                          <a:solidFill>
                            <a:schemeClr val="dk1"/>
                          </a:solidFill>
                          <a:effectLst/>
                          <a:latin typeface="+mn-lt"/>
                          <a:ea typeface="+mn-ea"/>
                          <a:cs typeface="+mn-cs"/>
                        </a:rPr>
                        <a:t>Claim Status</a:t>
                      </a:r>
                    </a:p>
                    <a:p>
                      <a:br>
                        <a:rPr lang="en-IN" dirty="0"/>
                      </a:br>
                      <a:endParaRPr lang="en-IN" dirty="0"/>
                    </a:p>
                  </a:txBody>
                  <a:tcPr/>
                </a:tc>
                <a:tc>
                  <a:txBody>
                    <a:bodyPr/>
                    <a:lstStyle/>
                    <a:p>
                      <a:r>
                        <a:rPr lang="en-US" dirty="0"/>
                        <a:t>To update,</a:t>
                      </a:r>
                      <a:r>
                        <a:rPr lang="en-US" baseline="0" dirty="0"/>
                        <a:t> activate/deactivate </a:t>
                      </a:r>
                      <a:r>
                        <a:rPr lang="en-US" dirty="0"/>
                        <a:t>or delete claim status.</a:t>
                      </a:r>
                    </a:p>
                    <a:p>
                      <a:r>
                        <a:rPr lang="en-US" dirty="0"/>
                        <a:t>Allows to</a:t>
                      </a:r>
                      <a:r>
                        <a:rPr lang="en-US" baseline="0" dirty="0"/>
                        <a:t> add a new claim status, however additional coding is required to implement the new status to be displayed</a:t>
                      </a:r>
                      <a:endParaRPr lang="en-IN" dirty="0"/>
                    </a:p>
                  </a:txBody>
                  <a:tcPr/>
                </a:tc>
                <a:extLst>
                  <a:ext uri="{0D108BD9-81ED-4DB2-BD59-A6C34878D82A}">
                    <a16:rowId xmlns:a16="http://schemas.microsoft.com/office/drawing/2014/main" val="10003"/>
                  </a:ext>
                </a:extLst>
              </a:tr>
              <a:tr h="539021">
                <a:tc>
                  <a:txBody>
                    <a:bodyPr/>
                    <a:lstStyle/>
                    <a:p>
                      <a:r>
                        <a:rPr lang="en-IN" sz="1800" b="1" i="0" kern="1200" dirty="0">
                          <a:solidFill>
                            <a:schemeClr val="dk1"/>
                          </a:solidFill>
                          <a:effectLst/>
                          <a:latin typeface="+mn-lt"/>
                          <a:ea typeface="+mn-ea"/>
                          <a:cs typeface="+mn-cs"/>
                        </a:rPr>
                        <a:t>Claim Attachment Type</a:t>
                      </a:r>
                    </a:p>
                  </a:txBody>
                  <a:tcPr/>
                </a:tc>
                <a:tc>
                  <a:txBody>
                    <a:bodyPr/>
                    <a:lstStyle/>
                    <a:p>
                      <a:r>
                        <a:rPr lang="en-US" dirty="0"/>
                        <a:t>To update,</a:t>
                      </a:r>
                      <a:r>
                        <a:rPr lang="en-US" baseline="0" dirty="0"/>
                        <a:t> activate/deactivate </a:t>
                      </a:r>
                      <a:r>
                        <a:rPr lang="en-US" dirty="0"/>
                        <a:t>or delete the claim attachment type.</a:t>
                      </a:r>
                    </a:p>
                    <a:p>
                      <a:r>
                        <a:rPr lang="en-US" dirty="0"/>
                        <a:t>Allows to add a new</a:t>
                      </a:r>
                      <a:r>
                        <a:rPr lang="en-US" baseline="0" dirty="0"/>
                        <a:t> claim attachment type.</a:t>
                      </a:r>
                      <a:endParaRPr lang="en-IN"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60293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54842" y="778690"/>
            <a:ext cx="8308585" cy="5853152"/>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001211" y="57799"/>
            <a:ext cx="9037850" cy="705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Maintenance of Claim Configuration Data</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grpSp>
        <p:nvGrpSpPr>
          <p:cNvPr id="54" name="Group 53"/>
          <p:cNvGrpSpPr/>
          <p:nvPr/>
        </p:nvGrpSpPr>
        <p:grpSpPr>
          <a:xfrm>
            <a:off x="8688367" y="1218839"/>
            <a:ext cx="2887082" cy="997718"/>
            <a:chOff x="342229" y="5758306"/>
            <a:chExt cx="3379516" cy="997718"/>
          </a:xfrm>
        </p:grpSpPr>
        <p:sp>
          <p:nvSpPr>
            <p:cNvPr id="57"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2845870" cy="99771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Claim </a:t>
              </a:r>
              <a:r>
                <a:rPr lang="en-IN" sz="1600" dirty="0"/>
                <a:t>tab</a:t>
              </a:r>
              <a:r>
                <a:rPr lang="en-IN" sz="1600" b="1" dirty="0"/>
                <a:t> </a:t>
              </a:r>
            </a:p>
            <a:p>
              <a:pPr marL="0" indent="0">
                <a:buNone/>
              </a:pPr>
              <a:r>
                <a:rPr lang="en-US" sz="1600" dirty="0"/>
                <a:t>Click the </a:t>
              </a:r>
              <a:r>
                <a:rPr lang="en-US" sz="1600" b="1" dirty="0"/>
                <a:t>Claim Configuration Data </a:t>
              </a:r>
              <a:r>
                <a:rPr lang="en-US" sz="1600" dirty="0"/>
                <a:t>table</a:t>
              </a:r>
              <a:endParaRPr lang="en-IN" sz="1600" dirty="0"/>
            </a:p>
          </p:txBody>
        </p:sp>
        <p:sp>
          <p:nvSpPr>
            <p:cNvPr id="63"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65" name="Rectangle 64"/>
          <p:cNvSpPr/>
          <p:nvPr/>
        </p:nvSpPr>
        <p:spPr>
          <a:xfrm>
            <a:off x="757224" y="1370472"/>
            <a:ext cx="361452" cy="212409"/>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Rectangle 68"/>
          <p:cNvSpPr/>
          <p:nvPr/>
        </p:nvSpPr>
        <p:spPr>
          <a:xfrm>
            <a:off x="2487645" y="1653512"/>
            <a:ext cx="2005789" cy="282984"/>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0" name="Group 69"/>
          <p:cNvGrpSpPr/>
          <p:nvPr/>
        </p:nvGrpSpPr>
        <p:grpSpPr>
          <a:xfrm rot="15171389">
            <a:off x="1968483" y="1603200"/>
            <a:ext cx="398352" cy="626203"/>
            <a:chOff x="5586773" y="2053694"/>
            <a:chExt cx="359512" cy="647111"/>
          </a:xfrm>
          <a:solidFill>
            <a:schemeClr val="accent1">
              <a:lumMod val="75000"/>
            </a:schemeClr>
          </a:solidFill>
        </p:grpSpPr>
        <p:sp>
          <p:nvSpPr>
            <p:cNvPr id="7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TextBox 71">
              <a:extLst>
                <a:ext uri="{FF2B5EF4-FFF2-40B4-BE49-F238E27FC236}">
                  <a16:creationId xmlns:a16="http://schemas.microsoft.com/office/drawing/2014/main" id="{13A9D2A9-0B10-46B3-9417-3EF09AA40D7A}"/>
                </a:ext>
              </a:extLst>
            </p:cNvPr>
            <p:cNvSpPr txBox="1"/>
            <p:nvPr/>
          </p:nvSpPr>
          <p:spPr>
            <a:xfrm rot="6428611">
              <a:off x="5592627" y="2170890"/>
              <a:ext cx="373996" cy="333321"/>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
        <p:nvSpPr>
          <p:cNvPr id="4" name="Rectangle 3"/>
          <p:cNvSpPr/>
          <p:nvPr/>
        </p:nvSpPr>
        <p:spPr>
          <a:xfrm>
            <a:off x="474257" y="2784022"/>
            <a:ext cx="8008314" cy="3698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3" name="Group 72"/>
          <p:cNvGrpSpPr/>
          <p:nvPr/>
        </p:nvGrpSpPr>
        <p:grpSpPr>
          <a:xfrm>
            <a:off x="8467823" y="2834537"/>
            <a:ext cx="3065416" cy="2281999"/>
            <a:chOff x="342229" y="3609043"/>
            <a:chExt cx="3065416" cy="2281999"/>
          </a:xfrm>
        </p:grpSpPr>
        <p:sp>
          <p:nvSpPr>
            <p:cNvPr id="74" name="Content Placeholder 3">
              <a:extLst>
                <a:ext uri="{FF2B5EF4-FFF2-40B4-BE49-F238E27FC236}">
                  <a16:creationId xmlns:a16="http://schemas.microsoft.com/office/drawing/2014/main" id="{53263F70-17F1-44EA-88C5-4E32322DE302}"/>
                </a:ext>
              </a:extLst>
            </p:cNvPr>
            <p:cNvSpPr txBox="1">
              <a:spLocks/>
            </p:cNvSpPr>
            <p:nvPr/>
          </p:nvSpPr>
          <p:spPr>
            <a:xfrm>
              <a:off x="875876" y="3609043"/>
              <a:ext cx="2531769" cy="2281999"/>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List of Claim Configuration Data is listed with Action buttons:</a:t>
              </a:r>
            </a:p>
            <a:p>
              <a:pPr marL="0" indent="0">
                <a:buNone/>
              </a:pPr>
              <a:r>
                <a:rPr lang="en-US" sz="1600" b="1" dirty="0"/>
                <a:t>Edit</a:t>
              </a:r>
              <a:r>
                <a:rPr lang="en-US" sz="1600" dirty="0"/>
                <a:t> – to update Configuration values and the description</a:t>
              </a:r>
            </a:p>
            <a:p>
              <a:pPr marL="0" indent="0">
                <a:buNone/>
              </a:pPr>
              <a:r>
                <a:rPr lang="en-US" sz="1600" b="1" dirty="0"/>
                <a:t>Delete</a:t>
              </a:r>
              <a:r>
                <a:rPr lang="en-US" sz="1600" dirty="0"/>
                <a:t> – to delete the Configuration value</a:t>
              </a:r>
              <a:endParaRPr lang="en-IN" sz="1600" dirty="0"/>
            </a:p>
          </p:txBody>
        </p:sp>
        <p:sp>
          <p:nvSpPr>
            <p:cNvPr id="75" name="Pentagon 46">
              <a:extLst>
                <a:ext uri="{FF2B5EF4-FFF2-40B4-BE49-F238E27FC236}">
                  <a16:creationId xmlns:a16="http://schemas.microsoft.com/office/drawing/2014/main" id="{F032F5F6-C768-4CBC-9FBB-877B877AB309}"/>
                </a:ext>
              </a:extLst>
            </p:cNvPr>
            <p:cNvSpPr/>
            <p:nvPr/>
          </p:nvSpPr>
          <p:spPr>
            <a:xfrm>
              <a:off x="342229" y="4790528"/>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3</a:t>
              </a:r>
            </a:p>
          </p:txBody>
        </p:sp>
      </p:grpSp>
    </p:spTree>
    <p:extLst>
      <p:ext uri="{BB962C8B-B14F-4D97-AF65-F5344CB8AC3E}">
        <p14:creationId xmlns:p14="http://schemas.microsoft.com/office/powerpoint/2010/main" val="66712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4487057" y="3190353"/>
            <a:ext cx="6907515" cy="260740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365456" y="1115121"/>
            <a:ext cx="11374261" cy="1420637"/>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488384" y="91055"/>
            <a:ext cx="7337216" cy="705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Update Claim Configuration Data</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sp>
        <p:nvSpPr>
          <p:cNvPr id="8" name="Rectangle 7"/>
          <p:cNvSpPr/>
          <p:nvPr/>
        </p:nvSpPr>
        <p:spPr>
          <a:xfrm>
            <a:off x="10604090" y="2239041"/>
            <a:ext cx="280220" cy="280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Down Arrow 8"/>
          <p:cNvSpPr/>
          <p:nvPr/>
        </p:nvSpPr>
        <p:spPr>
          <a:xfrm>
            <a:off x="10548837" y="2519260"/>
            <a:ext cx="390726" cy="54192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 name="Group 45">
            <a:extLst>
              <a:ext uri="{FF2B5EF4-FFF2-40B4-BE49-F238E27FC236}">
                <a16:creationId xmlns:a16="http://schemas.microsoft.com/office/drawing/2014/main" id="{1C0C0614-86B6-4137-BAA1-05AF1BD3D614}"/>
              </a:ext>
            </a:extLst>
          </p:cNvPr>
          <p:cNvGrpSpPr/>
          <p:nvPr/>
        </p:nvGrpSpPr>
        <p:grpSpPr>
          <a:xfrm>
            <a:off x="588865" y="3475925"/>
            <a:ext cx="3954282" cy="2600410"/>
            <a:chOff x="397025" y="3897093"/>
            <a:chExt cx="7762813" cy="1657791"/>
          </a:xfrm>
        </p:grpSpPr>
        <p:sp>
          <p:nvSpPr>
            <p:cNvPr id="25" name="Content Placeholder 3">
              <a:extLst>
                <a:ext uri="{FF2B5EF4-FFF2-40B4-BE49-F238E27FC236}">
                  <a16:creationId xmlns:a16="http://schemas.microsoft.com/office/drawing/2014/main" id="{1A198669-50E0-47D8-B945-89D57FA439DD}"/>
                </a:ext>
              </a:extLst>
            </p:cNvPr>
            <p:cNvSpPr txBox="1">
              <a:spLocks/>
            </p:cNvSpPr>
            <p:nvPr/>
          </p:nvSpPr>
          <p:spPr>
            <a:xfrm>
              <a:off x="397025" y="3897093"/>
              <a:ext cx="6255983" cy="165779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Update the following:</a:t>
              </a:r>
              <a:endParaRPr lang="en-US" sz="1600" b="1" dirty="0"/>
            </a:p>
            <a:p>
              <a:pPr marL="0" indent="0">
                <a:buNone/>
              </a:pPr>
              <a:r>
                <a:rPr lang="en-US" sz="1600" b="1" dirty="0"/>
                <a:t>Configuration Key </a:t>
              </a:r>
              <a:r>
                <a:rPr lang="en-US" sz="1600" dirty="0"/>
                <a:t>– table column name</a:t>
              </a:r>
            </a:p>
            <a:p>
              <a:pPr marL="0" indent="0">
                <a:buNone/>
              </a:pPr>
              <a:r>
                <a:rPr lang="en-US" sz="1600" b="1" dirty="0"/>
                <a:t>Configuration Value </a:t>
              </a:r>
              <a:r>
                <a:rPr lang="en-US" sz="1600" dirty="0"/>
                <a:t>– enter new value</a:t>
              </a:r>
            </a:p>
            <a:p>
              <a:pPr marL="0" indent="0">
                <a:buNone/>
              </a:pPr>
              <a:r>
                <a:rPr lang="en-US" sz="1600" b="1" dirty="0"/>
                <a:t>Description </a:t>
              </a:r>
              <a:r>
                <a:rPr lang="en-US" sz="1600" dirty="0"/>
                <a:t>– enter the updated description text</a:t>
              </a:r>
            </a:p>
            <a:p>
              <a:pPr marL="0" indent="0">
                <a:buNone/>
              </a:pPr>
              <a:r>
                <a:rPr lang="en-US" sz="1600" dirty="0"/>
                <a:t>Click </a:t>
              </a:r>
              <a:r>
                <a:rPr lang="en-US" sz="1600" b="1" dirty="0"/>
                <a:t>Update</a:t>
              </a:r>
              <a:r>
                <a:rPr lang="en-US" sz="1600" dirty="0"/>
                <a:t> button</a:t>
              </a:r>
            </a:p>
          </p:txBody>
        </p:sp>
        <p:sp>
          <p:nvSpPr>
            <p:cNvPr id="26" name="Pentagon 32">
              <a:extLst>
                <a:ext uri="{FF2B5EF4-FFF2-40B4-BE49-F238E27FC236}">
                  <a16:creationId xmlns:a16="http://schemas.microsoft.com/office/drawing/2014/main" id="{60D03D9E-9DBF-4A2D-B482-414089DEDAC6}"/>
                </a:ext>
              </a:extLst>
            </p:cNvPr>
            <p:cNvSpPr/>
            <p:nvPr/>
          </p:nvSpPr>
          <p:spPr>
            <a:xfrm>
              <a:off x="6743587" y="3897093"/>
              <a:ext cx="1416251" cy="23122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endParaRPr lang="en-IN" sz="1600" dirty="0"/>
            </a:p>
          </p:txBody>
        </p:sp>
      </p:grpSp>
      <p:sp>
        <p:nvSpPr>
          <p:cNvPr id="10" name="Rectangle 9"/>
          <p:cNvSpPr/>
          <p:nvPr/>
        </p:nvSpPr>
        <p:spPr>
          <a:xfrm>
            <a:off x="4543147" y="3255074"/>
            <a:ext cx="6783613" cy="24230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84061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3</a:t>
            </a:fld>
            <a:endParaRPr lang="en-IN" dirty="0"/>
          </a:p>
        </p:txBody>
      </p:sp>
      <p:sp>
        <p:nvSpPr>
          <p:cNvPr id="5" name="Title 1">
            <a:extLst>
              <a:ext uri="{FF2B5EF4-FFF2-40B4-BE49-F238E27FC236}">
                <a16:creationId xmlns:a16="http://schemas.microsoft.com/office/drawing/2014/main" id="{9ED93088-C689-4EB4-BD86-6D2465307E17}"/>
              </a:ext>
            </a:extLst>
          </p:cNvPr>
          <p:cNvSpPr txBox="1">
            <a:spLocks/>
          </p:cNvSpPr>
          <p:nvPr/>
        </p:nvSpPr>
        <p:spPr>
          <a:xfrm>
            <a:off x="1642819" y="2479729"/>
            <a:ext cx="9097853" cy="1293096"/>
          </a:xfrm>
          <a:prstGeom prst="rect">
            <a:avLst/>
          </a:prstGeom>
        </p:spPr>
        <p:txBody>
          <a:bodyPr vert="horz" lIns="91440" tIns="45720" rIns="91440" bIns="45720" rtlCol="0" anchor="ctr">
            <a:normAutofit/>
          </a:bodyPr>
          <a:lstStyle>
            <a:defPPr>
              <a:defRPr lang="en-US"/>
            </a:defPPr>
            <a:lvl1pPr algn="ctr">
              <a:lnSpc>
                <a:spcPct val="90000"/>
              </a:lnSpc>
              <a:spcBef>
                <a:spcPct val="0"/>
              </a:spcBef>
              <a:buNone/>
              <a:defRPr sz="3200" b="1">
                <a:latin typeface="Calibri" panose="020F0502020204030204" pitchFamily="34" charset="0"/>
                <a:ea typeface="Roboto" panose="02000000000000000000" pitchFamily="2" charset="0"/>
                <a:cs typeface="Calibri" panose="020F0502020204030204" pitchFamily="34" charset="0"/>
              </a:defRPr>
            </a:lvl1pPr>
          </a:lstStyle>
          <a:p>
            <a:r>
              <a:rPr lang="en-SG" dirty="0"/>
              <a:t>Introduction to </a:t>
            </a:r>
            <a:r>
              <a:rPr lang="en-IN" dirty="0"/>
              <a:t>Admin Dashboard</a:t>
            </a:r>
            <a:endParaRPr lang="en-SG" dirty="0"/>
          </a:p>
        </p:txBody>
      </p:sp>
    </p:spTree>
    <p:extLst>
      <p:ext uri="{BB962C8B-B14F-4D97-AF65-F5344CB8AC3E}">
        <p14:creationId xmlns:p14="http://schemas.microsoft.com/office/powerpoint/2010/main" val="2787817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9193" y="1138650"/>
            <a:ext cx="8441170" cy="4270239"/>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677288" y="-20123"/>
            <a:ext cx="7768354" cy="12062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8100" algn="ctr">
              <a:lnSpc>
                <a:spcPct val="100000"/>
              </a:lnSpc>
              <a:buSzPts val="1800"/>
            </a:pPr>
            <a:r>
              <a:rPr lang="en-US" sz="3200" b="1" dirty="0">
                <a:latin typeface="Calibri" panose="020F0502020204030204" pitchFamily="34" charset="0"/>
                <a:ea typeface="Roboto" panose="02000000000000000000" pitchFamily="2" charset="0"/>
                <a:cs typeface="Calibri" panose="020F0502020204030204" pitchFamily="34" charset="0"/>
              </a:rPr>
              <a:t>Claim Funding Scheme - Endorsement &amp;</a:t>
            </a:r>
          </a:p>
          <a:p>
            <a:pPr marL="38100" algn="ctr">
              <a:lnSpc>
                <a:spcPct val="100000"/>
              </a:lnSpc>
              <a:buSzPts val="1800"/>
            </a:pPr>
            <a:r>
              <a:rPr lang="en-US" sz="3200" b="1" dirty="0">
                <a:latin typeface="Calibri" panose="020F0502020204030204" pitchFamily="34" charset="0"/>
                <a:ea typeface="Roboto" panose="02000000000000000000" pitchFamily="2" charset="0"/>
                <a:cs typeface="Calibri" panose="020F0502020204030204" pitchFamily="34" charset="0"/>
              </a:rPr>
              <a:t>Certification Text Configuration</a:t>
            </a:r>
          </a:p>
        </p:txBody>
      </p:sp>
      <p:sp>
        <p:nvSpPr>
          <p:cNvPr id="3" name="Slide Number Placeholder 2"/>
          <p:cNvSpPr>
            <a:spLocks noGrp="1"/>
          </p:cNvSpPr>
          <p:nvPr>
            <p:ph type="sldNum" sz="quarter" idx="12"/>
          </p:nvPr>
        </p:nvSpPr>
        <p:spPr/>
        <p:txBody>
          <a:bodyPr/>
          <a:lstStyle/>
          <a:p>
            <a:fld id="{80EA8F26-D01C-4D83-A07A-6FC2B1EB6704}" type="slidenum">
              <a:rPr lang="en-IN" smtClean="0"/>
              <a:pPr/>
              <a:t>30</a:t>
            </a:fld>
            <a:endParaRPr lang="en-IN" dirty="0"/>
          </a:p>
        </p:txBody>
      </p:sp>
      <p:grpSp>
        <p:nvGrpSpPr>
          <p:cNvPr id="64" name="Group 92"/>
          <p:cNvGrpSpPr>
            <a:grpSpLocks/>
          </p:cNvGrpSpPr>
          <p:nvPr/>
        </p:nvGrpSpPr>
        <p:grpSpPr bwMode="auto">
          <a:xfrm>
            <a:off x="636638" y="1364776"/>
            <a:ext cx="361950" cy="464696"/>
            <a:chOff x="5818272" y="3424415"/>
            <a:chExt cx="361700" cy="552334"/>
          </a:xfrm>
        </p:grpSpPr>
        <p:sp>
          <p:nvSpPr>
            <p:cNvPr id="65" name="Pentagon 44"/>
            <p:cNvSpPr/>
            <p:nvPr/>
          </p:nvSpPr>
          <p:spPr>
            <a:xfrm rot="5400000">
              <a:off x="5701539" y="3541148"/>
              <a:ext cx="552334" cy="31886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66" name="TextBox 94"/>
            <p:cNvSpPr txBox="1">
              <a:spLocks noChangeArrowheads="1"/>
            </p:cNvSpPr>
            <p:nvPr/>
          </p:nvSpPr>
          <p:spPr bwMode="auto">
            <a:xfrm>
              <a:off x="5837174" y="3458993"/>
              <a:ext cx="3427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IN" altLang="en-US" b="1" dirty="0">
                  <a:solidFill>
                    <a:schemeClr val="bg1"/>
                  </a:solidFill>
                </a:rPr>
                <a:t>1</a:t>
              </a:r>
            </a:p>
          </p:txBody>
        </p:sp>
      </p:grpSp>
      <p:sp>
        <p:nvSpPr>
          <p:cNvPr id="9" name="Rectangle 8"/>
          <p:cNvSpPr/>
          <p:nvPr/>
        </p:nvSpPr>
        <p:spPr>
          <a:xfrm>
            <a:off x="8123537" y="2466269"/>
            <a:ext cx="629467" cy="28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p:cNvSpPr/>
          <p:nvPr/>
        </p:nvSpPr>
        <p:spPr>
          <a:xfrm>
            <a:off x="518083" y="3273770"/>
            <a:ext cx="8165334" cy="2107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5" name="Group 45">
            <a:extLst>
              <a:ext uri="{FF2B5EF4-FFF2-40B4-BE49-F238E27FC236}">
                <a16:creationId xmlns:a16="http://schemas.microsoft.com/office/drawing/2014/main" id="{1C0C0614-86B6-4137-BAA1-05AF1BD3D614}"/>
              </a:ext>
            </a:extLst>
          </p:cNvPr>
          <p:cNvGrpSpPr/>
          <p:nvPr/>
        </p:nvGrpSpPr>
        <p:grpSpPr>
          <a:xfrm>
            <a:off x="8704607" y="3376404"/>
            <a:ext cx="3120952" cy="2640939"/>
            <a:chOff x="2331557" y="4025127"/>
            <a:chExt cx="6126868" cy="1683624"/>
          </a:xfrm>
        </p:grpSpPr>
        <p:sp>
          <p:nvSpPr>
            <p:cNvPr id="36" name="Content Placeholder 3">
              <a:extLst>
                <a:ext uri="{FF2B5EF4-FFF2-40B4-BE49-F238E27FC236}">
                  <a16:creationId xmlns:a16="http://schemas.microsoft.com/office/drawing/2014/main" id="{1A198669-50E0-47D8-B945-89D57FA439DD}"/>
                </a:ext>
              </a:extLst>
            </p:cNvPr>
            <p:cNvSpPr txBox="1">
              <a:spLocks/>
            </p:cNvSpPr>
            <p:nvPr/>
          </p:nvSpPr>
          <p:spPr>
            <a:xfrm>
              <a:off x="3534672" y="4025127"/>
              <a:ext cx="4923753" cy="168362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List is displayed with Action buttons.</a:t>
              </a:r>
            </a:p>
            <a:p>
              <a:pPr marL="0" indent="0">
                <a:buNone/>
              </a:pPr>
              <a:r>
                <a:rPr lang="en-US" sz="1600" b="1" dirty="0"/>
                <a:t>Active Flag </a:t>
              </a:r>
              <a:r>
                <a:rPr lang="en-US" sz="1600" dirty="0"/>
                <a:t>– Enable/disable mapping</a:t>
              </a:r>
              <a:endParaRPr lang="en-IN" sz="1600" dirty="0"/>
            </a:p>
            <a:p>
              <a:pPr marL="0" indent="0">
                <a:buNone/>
              </a:pPr>
              <a:r>
                <a:rPr lang="en-US" sz="1600" b="1" dirty="0"/>
                <a:t>Edit </a:t>
              </a:r>
              <a:r>
                <a:rPr lang="en-US" sz="1600" dirty="0"/>
                <a:t>- to update the certification, endorsement text</a:t>
              </a:r>
            </a:p>
            <a:p>
              <a:pPr marL="0" indent="0">
                <a:buNone/>
              </a:pPr>
              <a:r>
                <a:rPr lang="en-US" sz="1600" b="1" dirty="0"/>
                <a:t>Delete – </a:t>
              </a:r>
              <a:r>
                <a:rPr lang="en-US" sz="1600" dirty="0"/>
                <a:t>to delete the mapping</a:t>
              </a:r>
              <a:endParaRPr lang="en-IN" sz="1600" dirty="0"/>
            </a:p>
          </p:txBody>
        </p:sp>
        <p:sp>
          <p:nvSpPr>
            <p:cNvPr id="37" name="Pentagon 32">
              <a:extLst>
                <a:ext uri="{FF2B5EF4-FFF2-40B4-BE49-F238E27FC236}">
                  <a16:creationId xmlns:a16="http://schemas.microsoft.com/office/drawing/2014/main" id="{60D03D9E-9DBF-4A2D-B482-414089DEDAC6}"/>
                </a:ext>
              </a:extLst>
            </p:cNvPr>
            <p:cNvSpPr/>
            <p:nvPr/>
          </p:nvSpPr>
          <p:spPr>
            <a:xfrm>
              <a:off x="2331557" y="5076556"/>
              <a:ext cx="1342920" cy="24430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IN" dirty="0"/>
            </a:p>
          </p:txBody>
        </p:sp>
      </p:grpSp>
      <p:sp>
        <p:nvSpPr>
          <p:cNvPr id="5" name="Rectangle 4"/>
          <p:cNvSpPr/>
          <p:nvPr/>
        </p:nvSpPr>
        <p:spPr>
          <a:xfrm>
            <a:off x="4674489" y="2132563"/>
            <a:ext cx="1947179" cy="327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p:cNvSpPr/>
          <p:nvPr/>
        </p:nvSpPr>
        <p:spPr>
          <a:xfrm>
            <a:off x="707764" y="1829473"/>
            <a:ext cx="427559" cy="228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8" name="Group 37"/>
          <p:cNvGrpSpPr/>
          <p:nvPr/>
        </p:nvGrpSpPr>
        <p:grpSpPr>
          <a:xfrm rot="9195970">
            <a:off x="6618747" y="2444610"/>
            <a:ext cx="323680" cy="556111"/>
            <a:chOff x="5570110" y="2053694"/>
            <a:chExt cx="350668" cy="647111"/>
          </a:xfrm>
          <a:solidFill>
            <a:schemeClr val="accent1">
              <a:lumMod val="75000"/>
            </a:schemeClr>
          </a:solidFill>
        </p:grpSpPr>
        <p:sp>
          <p:nvSpPr>
            <p:cNvPr id="42"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13A9D2A9-0B10-46B3-9417-3EF09AA40D7A}"/>
                </a:ext>
              </a:extLst>
            </p:cNvPr>
            <p:cNvSpPr txBox="1"/>
            <p:nvPr/>
          </p:nvSpPr>
          <p:spPr>
            <a:xfrm rot="12404030">
              <a:off x="5570110" y="2174679"/>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44" name="Group 43"/>
          <p:cNvGrpSpPr/>
          <p:nvPr/>
        </p:nvGrpSpPr>
        <p:grpSpPr>
          <a:xfrm>
            <a:off x="8905121" y="1186131"/>
            <a:ext cx="2881778" cy="997718"/>
            <a:chOff x="342229" y="5758306"/>
            <a:chExt cx="3373307" cy="997718"/>
          </a:xfrm>
        </p:grpSpPr>
        <p:sp>
          <p:nvSpPr>
            <p:cNvPr id="45"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2839661" cy="99771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Claim </a:t>
              </a:r>
              <a:r>
                <a:rPr lang="en-IN" sz="1600" dirty="0"/>
                <a:t>tab</a:t>
              </a:r>
              <a:r>
                <a:rPr lang="en-IN" sz="1600" b="1" dirty="0"/>
                <a:t> </a:t>
              </a:r>
            </a:p>
            <a:p>
              <a:pPr marL="0" indent="0">
                <a:buNone/>
              </a:pPr>
              <a:r>
                <a:rPr lang="en-US" sz="1600" dirty="0"/>
                <a:t>Click the </a:t>
              </a:r>
              <a:r>
                <a:rPr lang="en-US" sz="1600" b="1" dirty="0"/>
                <a:t>Claim Funding Scheme </a:t>
              </a:r>
              <a:r>
                <a:rPr lang="en-US" sz="1600" dirty="0"/>
                <a:t>table</a:t>
              </a:r>
              <a:endParaRPr lang="en-IN" sz="1600" dirty="0"/>
            </a:p>
          </p:txBody>
        </p:sp>
        <p:sp>
          <p:nvSpPr>
            <p:cNvPr id="46"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grpSp>
        <p:nvGrpSpPr>
          <p:cNvPr id="47" name="Group 46"/>
          <p:cNvGrpSpPr/>
          <p:nvPr/>
        </p:nvGrpSpPr>
        <p:grpSpPr>
          <a:xfrm>
            <a:off x="8741640" y="2290729"/>
            <a:ext cx="3045259" cy="983041"/>
            <a:chOff x="261396" y="3609043"/>
            <a:chExt cx="3045259" cy="983041"/>
          </a:xfrm>
        </p:grpSpPr>
        <p:sp>
          <p:nvSpPr>
            <p:cNvPr id="51" name="Content Placeholder 3">
              <a:extLst>
                <a:ext uri="{FF2B5EF4-FFF2-40B4-BE49-F238E27FC236}">
                  <a16:creationId xmlns:a16="http://schemas.microsoft.com/office/drawing/2014/main" id="{53263F70-17F1-44EA-88C5-4E32322DE302}"/>
                </a:ext>
              </a:extLst>
            </p:cNvPr>
            <p:cNvSpPr txBox="1">
              <a:spLocks/>
            </p:cNvSpPr>
            <p:nvPr/>
          </p:nvSpPr>
          <p:spPr>
            <a:xfrm>
              <a:off x="875876" y="3609043"/>
              <a:ext cx="2430779" cy="98304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Add Entry </a:t>
              </a:r>
              <a:r>
                <a:rPr lang="en-US" sz="1600" dirty="0"/>
                <a:t>to add a new Funding Scheme certification, endorsement text  mapping</a:t>
              </a:r>
              <a:endParaRPr lang="en-IN" sz="1600" dirty="0"/>
            </a:p>
          </p:txBody>
        </p:sp>
        <p:sp>
          <p:nvSpPr>
            <p:cNvPr id="52" name="Pentagon 46">
              <a:extLst>
                <a:ext uri="{FF2B5EF4-FFF2-40B4-BE49-F238E27FC236}">
                  <a16:creationId xmlns:a16="http://schemas.microsoft.com/office/drawing/2014/main" id="{F032F5F6-C768-4CBC-9FBB-877B877AB309}"/>
                </a:ext>
              </a:extLst>
            </p:cNvPr>
            <p:cNvSpPr/>
            <p:nvPr/>
          </p:nvSpPr>
          <p:spPr>
            <a:xfrm>
              <a:off x="261396" y="3738973"/>
              <a:ext cx="614480" cy="331794"/>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3</a:t>
              </a:r>
            </a:p>
          </p:txBody>
        </p:sp>
      </p:grpSp>
    </p:spTree>
    <p:extLst>
      <p:ext uri="{BB962C8B-B14F-4D97-AF65-F5344CB8AC3E}">
        <p14:creationId xmlns:p14="http://schemas.microsoft.com/office/powerpoint/2010/main" val="1529220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65471" y="1203442"/>
            <a:ext cx="11566147" cy="1180405"/>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161144" y="23059"/>
            <a:ext cx="8410365" cy="12062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8100" algn="ctr">
              <a:lnSpc>
                <a:spcPct val="100000"/>
              </a:lnSpc>
              <a:buSzPts val="1800"/>
            </a:pPr>
            <a:r>
              <a:rPr lang="en-US" sz="3200" b="1" dirty="0">
                <a:latin typeface="Calibri" panose="020F0502020204030204" pitchFamily="34" charset="0"/>
                <a:ea typeface="Roboto" panose="02000000000000000000" pitchFamily="2" charset="0"/>
                <a:cs typeface="Calibri" panose="020F0502020204030204" pitchFamily="34" charset="0"/>
              </a:rPr>
              <a:t>Update Claim Funding Scheme - Endorsement &amp;</a:t>
            </a:r>
          </a:p>
          <a:p>
            <a:pPr marL="38100" algn="ctr">
              <a:lnSpc>
                <a:spcPct val="100000"/>
              </a:lnSpc>
              <a:buSzPts val="1800"/>
            </a:pPr>
            <a:r>
              <a:rPr lang="en-US" sz="3200" b="1" dirty="0">
                <a:latin typeface="Calibri" panose="020F0502020204030204" pitchFamily="34" charset="0"/>
                <a:ea typeface="Roboto" panose="02000000000000000000" pitchFamily="2" charset="0"/>
                <a:cs typeface="Calibri" panose="020F0502020204030204" pitchFamily="34" charset="0"/>
              </a:rPr>
              <a:t>Certification Text Configuration</a:t>
            </a:r>
          </a:p>
        </p:txBody>
      </p:sp>
      <p:sp>
        <p:nvSpPr>
          <p:cNvPr id="3" name="Slide Number Placeholder 2"/>
          <p:cNvSpPr>
            <a:spLocks noGrp="1"/>
          </p:cNvSpPr>
          <p:nvPr>
            <p:ph type="sldNum" sz="quarter" idx="12"/>
          </p:nvPr>
        </p:nvSpPr>
        <p:spPr/>
        <p:txBody>
          <a:bodyPr/>
          <a:lstStyle/>
          <a:p>
            <a:fld id="{80EA8F26-D01C-4D83-A07A-6FC2B1EB6704}" type="slidenum">
              <a:rPr lang="en-IN" smtClean="0"/>
              <a:pPr/>
              <a:t>31</a:t>
            </a:fld>
            <a:endParaRPr lang="en-IN" dirty="0"/>
          </a:p>
        </p:txBody>
      </p:sp>
      <p:sp>
        <p:nvSpPr>
          <p:cNvPr id="27" name="Rectangle 26"/>
          <p:cNvSpPr/>
          <p:nvPr/>
        </p:nvSpPr>
        <p:spPr>
          <a:xfrm>
            <a:off x="10589342" y="1927598"/>
            <a:ext cx="280220" cy="280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Down Arrow 27"/>
          <p:cNvSpPr/>
          <p:nvPr/>
        </p:nvSpPr>
        <p:spPr>
          <a:xfrm>
            <a:off x="10534089" y="2207817"/>
            <a:ext cx="390726" cy="54192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9" name="Group 45">
            <a:extLst>
              <a:ext uri="{FF2B5EF4-FFF2-40B4-BE49-F238E27FC236}">
                <a16:creationId xmlns:a16="http://schemas.microsoft.com/office/drawing/2014/main" id="{1C0C0614-86B6-4137-BAA1-05AF1BD3D614}"/>
              </a:ext>
            </a:extLst>
          </p:cNvPr>
          <p:cNvGrpSpPr/>
          <p:nvPr/>
        </p:nvGrpSpPr>
        <p:grpSpPr>
          <a:xfrm>
            <a:off x="665572" y="2934641"/>
            <a:ext cx="5824879" cy="3220023"/>
            <a:chOff x="-3275220" y="3887691"/>
            <a:chExt cx="11435058" cy="2052801"/>
          </a:xfrm>
        </p:grpSpPr>
        <p:sp>
          <p:nvSpPr>
            <p:cNvPr id="30" name="Content Placeholder 3">
              <a:extLst>
                <a:ext uri="{FF2B5EF4-FFF2-40B4-BE49-F238E27FC236}">
                  <a16:creationId xmlns:a16="http://schemas.microsoft.com/office/drawing/2014/main" id="{1A198669-50E0-47D8-B945-89D57FA439DD}"/>
                </a:ext>
              </a:extLst>
            </p:cNvPr>
            <p:cNvSpPr txBox="1">
              <a:spLocks/>
            </p:cNvSpPr>
            <p:nvPr/>
          </p:nvSpPr>
          <p:spPr>
            <a:xfrm>
              <a:off x="-3275220" y="3887691"/>
              <a:ext cx="10018807" cy="205280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Update the following:</a:t>
              </a:r>
            </a:p>
            <a:p>
              <a:pPr marL="0" indent="0">
                <a:buNone/>
              </a:pPr>
              <a:r>
                <a:rPr lang="en-US" sz="1600" b="1" dirty="0"/>
                <a:t>Funding scheme code </a:t>
              </a:r>
              <a:r>
                <a:rPr lang="en-US" sz="1600" dirty="0"/>
                <a:t>– Select the Funding scheme name</a:t>
              </a:r>
            </a:p>
            <a:p>
              <a:pPr marL="0" indent="0">
                <a:buNone/>
              </a:pPr>
              <a:r>
                <a:rPr lang="en-US" sz="1600" b="1" dirty="0"/>
                <a:t>Certification 1 &amp; 2 </a:t>
              </a:r>
              <a:r>
                <a:rPr lang="en-US" sz="1600" dirty="0"/>
                <a:t>– update the Certification text 1&amp;2</a:t>
              </a:r>
            </a:p>
            <a:p>
              <a:pPr marL="0" indent="0">
                <a:buNone/>
              </a:pPr>
              <a:r>
                <a:rPr lang="en-US" sz="1600" b="1" dirty="0"/>
                <a:t>Endorsement </a:t>
              </a:r>
              <a:r>
                <a:rPr lang="en-US" sz="1600" dirty="0"/>
                <a:t>– enter/update the Endorsement text</a:t>
              </a:r>
            </a:p>
            <a:p>
              <a:pPr marL="0" indent="0">
                <a:buNone/>
              </a:pPr>
              <a:r>
                <a:rPr lang="en-US" sz="1600" b="1" dirty="0"/>
                <a:t>Letter Template Type Code – 900</a:t>
              </a:r>
            </a:p>
            <a:p>
              <a:pPr marL="0" indent="0">
                <a:buNone/>
              </a:pPr>
              <a:r>
                <a:rPr lang="en-US" sz="1600" b="1" dirty="0"/>
                <a:t>Override negative amount </a:t>
              </a:r>
              <a:r>
                <a:rPr lang="en-US" sz="1600" dirty="0"/>
                <a:t>– No</a:t>
              </a:r>
            </a:p>
            <a:p>
              <a:pPr marL="0" indent="0">
                <a:buNone/>
              </a:pPr>
              <a:r>
                <a:rPr lang="en-US" sz="1600" b="1" dirty="0"/>
                <a:t>Active Flag </a:t>
              </a:r>
              <a:r>
                <a:rPr lang="en-US" sz="1600" dirty="0"/>
                <a:t>– to enable/disable this mapping</a:t>
              </a:r>
            </a:p>
            <a:p>
              <a:pPr marL="0" indent="0">
                <a:buNone/>
              </a:pPr>
              <a:r>
                <a:rPr lang="en-US" sz="1600" dirty="0"/>
                <a:t>Click </a:t>
              </a:r>
              <a:r>
                <a:rPr lang="en-US" sz="1600" b="1" dirty="0"/>
                <a:t>Update</a:t>
              </a:r>
              <a:r>
                <a:rPr lang="en-US" sz="1600" dirty="0"/>
                <a:t> button</a:t>
              </a:r>
            </a:p>
          </p:txBody>
        </p:sp>
        <p:sp>
          <p:nvSpPr>
            <p:cNvPr id="31" name="Pentagon 32">
              <a:extLst>
                <a:ext uri="{FF2B5EF4-FFF2-40B4-BE49-F238E27FC236}">
                  <a16:creationId xmlns:a16="http://schemas.microsoft.com/office/drawing/2014/main" id="{60D03D9E-9DBF-4A2D-B482-414089DEDAC6}"/>
                </a:ext>
              </a:extLst>
            </p:cNvPr>
            <p:cNvSpPr/>
            <p:nvPr/>
          </p:nvSpPr>
          <p:spPr>
            <a:xfrm>
              <a:off x="6743587" y="3897093"/>
              <a:ext cx="1416251" cy="23122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endParaRPr lang="en-IN" sz="1600" dirty="0"/>
            </a:p>
          </p:txBody>
        </p:sp>
      </p:grpSp>
      <p:sp>
        <p:nvSpPr>
          <p:cNvPr id="32" name="Rectangle 31"/>
          <p:cNvSpPr/>
          <p:nvPr/>
        </p:nvSpPr>
        <p:spPr>
          <a:xfrm>
            <a:off x="6518078" y="2768387"/>
            <a:ext cx="5058697" cy="3386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9205B35E-A684-4DA4-95EB-092DC822C2B6}"/>
              </a:ext>
            </a:extLst>
          </p:cNvPr>
          <p:cNvPicPr>
            <a:picLocks noChangeAspect="1"/>
          </p:cNvPicPr>
          <p:nvPr/>
        </p:nvPicPr>
        <p:blipFill>
          <a:blip r:embed="rId3"/>
          <a:stretch>
            <a:fillRect/>
          </a:stretch>
        </p:blipFill>
        <p:spPr>
          <a:xfrm>
            <a:off x="6649375" y="2904961"/>
            <a:ext cx="4877053" cy="3149609"/>
          </a:xfrm>
          <a:prstGeom prst="rect">
            <a:avLst/>
          </a:prstGeom>
        </p:spPr>
      </p:pic>
    </p:spTree>
    <p:extLst>
      <p:ext uri="{BB962C8B-B14F-4D97-AF65-F5344CB8AC3E}">
        <p14:creationId xmlns:p14="http://schemas.microsoft.com/office/powerpoint/2010/main" val="3654521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00233" y="4476369"/>
            <a:ext cx="4977988" cy="1745726"/>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337078" y="1092146"/>
            <a:ext cx="8010688" cy="3193071"/>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400448" y="35703"/>
            <a:ext cx="7763240" cy="7561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Claim Status</a:t>
            </a:r>
          </a:p>
        </p:txBody>
      </p:sp>
      <p:grpSp>
        <p:nvGrpSpPr>
          <p:cNvPr id="7" name="Group 6"/>
          <p:cNvGrpSpPr/>
          <p:nvPr/>
        </p:nvGrpSpPr>
        <p:grpSpPr>
          <a:xfrm>
            <a:off x="8596159" y="1093867"/>
            <a:ext cx="3158896" cy="921383"/>
            <a:chOff x="342229" y="5758306"/>
            <a:chExt cx="3697692" cy="921383"/>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3164046" cy="92137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Claim </a:t>
              </a:r>
              <a:r>
                <a:rPr lang="en-IN" sz="1600" dirty="0"/>
                <a:t>tab</a:t>
              </a:r>
            </a:p>
            <a:p>
              <a:pPr marL="0" indent="0">
                <a:buNone/>
              </a:pPr>
              <a:r>
                <a:rPr lang="en-US" sz="1600" dirty="0"/>
                <a:t>Click the </a:t>
              </a:r>
              <a:r>
                <a:rPr lang="en-US" sz="1600" b="1" dirty="0"/>
                <a:t>Claim Status </a:t>
              </a:r>
              <a:r>
                <a:rPr lang="en-US" sz="1600" dirty="0"/>
                <a:t>table</a:t>
              </a:r>
              <a:endParaRPr lang="en-IN" sz="1600" b="1" dirty="0"/>
            </a:p>
          </p:txBody>
        </p:sp>
        <p:sp>
          <p:nvSpPr>
            <p:cNvPr id="10"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32</a:t>
            </a:fld>
            <a:endParaRPr lang="en-IN" dirty="0"/>
          </a:p>
        </p:txBody>
      </p:sp>
      <p:grpSp>
        <p:nvGrpSpPr>
          <p:cNvPr id="24" name="Group 23"/>
          <p:cNvGrpSpPr/>
          <p:nvPr/>
        </p:nvGrpSpPr>
        <p:grpSpPr>
          <a:xfrm>
            <a:off x="8293174" y="2239322"/>
            <a:ext cx="3207699" cy="467561"/>
            <a:chOff x="342229" y="5691131"/>
            <a:chExt cx="3207699" cy="467561"/>
          </a:xfrm>
        </p:grpSpPr>
        <p:sp>
          <p:nvSpPr>
            <p:cNvPr id="25" name="Content Placeholder 3">
              <a:extLst>
                <a:ext uri="{FF2B5EF4-FFF2-40B4-BE49-F238E27FC236}">
                  <a16:creationId xmlns:a16="http://schemas.microsoft.com/office/drawing/2014/main" id="{53263F70-17F1-44EA-88C5-4E32322DE302}"/>
                </a:ext>
              </a:extLst>
            </p:cNvPr>
            <p:cNvSpPr txBox="1">
              <a:spLocks/>
            </p:cNvSpPr>
            <p:nvPr/>
          </p:nvSpPr>
          <p:spPr>
            <a:xfrm>
              <a:off x="850936" y="5691131"/>
              <a:ext cx="2698992" cy="46756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US" sz="1600" b="1" dirty="0"/>
                <a:t>Add Entry </a:t>
              </a:r>
              <a:r>
                <a:rPr lang="en-US" sz="1600" dirty="0"/>
                <a:t>button</a:t>
              </a:r>
              <a:endParaRPr lang="en-IN" sz="1600" dirty="0"/>
            </a:p>
          </p:txBody>
        </p:sp>
        <p:sp>
          <p:nvSpPr>
            <p:cNvPr id="26"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grpSp>
        <p:nvGrpSpPr>
          <p:cNvPr id="36" name="Group 35"/>
          <p:cNvGrpSpPr/>
          <p:nvPr/>
        </p:nvGrpSpPr>
        <p:grpSpPr>
          <a:xfrm>
            <a:off x="5306804" y="4570626"/>
            <a:ext cx="3458232" cy="1831751"/>
            <a:chOff x="342229" y="4423119"/>
            <a:chExt cx="3458232" cy="1831751"/>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850936" y="4423119"/>
              <a:ext cx="2949525" cy="183175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Enter </a:t>
              </a:r>
              <a:r>
                <a:rPr lang="en-US" sz="1600" dirty="0"/>
                <a:t>the following:</a:t>
              </a:r>
            </a:p>
            <a:p>
              <a:pPr marL="0" indent="0">
                <a:buNone/>
              </a:pPr>
              <a:r>
                <a:rPr lang="en-US" sz="1600" b="1" dirty="0"/>
                <a:t>Claim Status Code </a:t>
              </a:r>
              <a:r>
                <a:rPr lang="en-US" sz="1600" dirty="0"/>
                <a:t>– unique code</a:t>
              </a:r>
            </a:p>
            <a:p>
              <a:pPr marL="0" indent="0">
                <a:buNone/>
              </a:pPr>
              <a:r>
                <a:rPr lang="en-US" sz="1600" b="1" dirty="0"/>
                <a:t>Description</a:t>
              </a:r>
              <a:r>
                <a:rPr lang="en-US" sz="1600" dirty="0"/>
                <a:t> – Status description</a:t>
              </a:r>
            </a:p>
            <a:p>
              <a:pPr marL="0" indent="0">
                <a:buNone/>
              </a:pPr>
              <a:r>
                <a:rPr lang="en-US" sz="1600" b="1" dirty="0"/>
                <a:t>Active Flag</a:t>
              </a:r>
              <a:r>
                <a:rPr lang="en-US" sz="1600" dirty="0"/>
                <a:t>- flag to enable/disable status</a:t>
              </a:r>
            </a:p>
            <a:p>
              <a:pPr marL="0" indent="0">
                <a:buNone/>
              </a:pPr>
              <a:r>
                <a:rPr lang="en-IN" sz="1600" dirty="0"/>
                <a:t>Click </a:t>
              </a:r>
              <a:r>
                <a:rPr lang="en-US" sz="1600" b="1" dirty="0"/>
                <a:t>Save </a:t>
              </a:r>
              <a:r>
                <a:rPr lang="en-US" sz="1600" dirty="0"/>
                <a:t>button</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4726617" y="5911423"/>
            <a:ext cx="580187" cy="305315"/>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p:cNvSpPr/>
          <p:nvPr/>
        </p:nvSpPr>
        <p:spPr>
          <a:xfrm>
            <a:off x="740248" y="1703274"/>
            <a:ext cx="363674" cy="17950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39"/>
          <p:cNvSpPr/>
          <p:nvPr/>
        </p:nvSpPr>
        <p:spPr>
          <a:xfrm>
            <a:off x="6357650" y="2029629"/>
            <a:ext cx="1902542" cy="24256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p:cNvGrpSpPr/>
          <p:nvPr/>
        </p:nvGrpSpPr>
        <p:grpSpPr>
          <a:xfrm>
            <a:off x="7195295" y="1401096"/>
            <a:ext cx="382836" cy="626203"/>
            <a:chOff x="5586773" y="2053694"/>
            <a:chExt cx="345508" cy="647111"/>
          </a:xfrm>
          <a:solidFill>
            <a:schemeClr val="accent1">
              <a:lumMod val="75000"/>
            </a:schemeClr>
          </a:solidFill>
        </p:grpSpPr>
        <p:sp>
          <p:nvSpPr>
            <p:cNvPr id="43"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TextBox 43">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45" name="Group 44"/>
          <p:cNvGrpSpPr/>
          <p:nvPr/>
        </p:nvGrpSpPr>
        <p:grpSpPr>
          <a:xfrm rot="2845093">
            <a:off x="1143141" y="1189882"/>
            <a:ext cx="322324" cy="572385"/>
            <a:chOff x="5569985" y="2109309"/>
            <a:chExt cx="366892" cy="591496"/>
          </a:xfrm>
          <a:solidFill>
            <a:schemeClr val="accent1">
              <a:lumMod val="75000"/>
            </a:schemeClr>
          </a:solidFill>
        </p:grpSpPr>
        <p:sp>
          <p:nvSpPr>
            <p:cNvPr id="46" name="Pentagon 54">
              <a:extLst>
                <a:ext uri="{FF2B5EF4-FFF2-40B4-BE49-F238E27FC236}">
                  <a16:creationId xmlns:a16="http://schemas.microsoft.com/office/drawing/2014/main" id="{12F7669B-B965-47C2-91D5-5092C6931984}"/>
                </a:ext>
              </a:extLst>
            </p:cNvPr>
            <p:cNvSpPr/>
            <p:nvPr/>
          </p:nvSpPr>
          <p:spPr>
            <a:xfrm rot="5400000">
              <a:off x="5466077" y="2230005"/>
              <a:ext cx="591496" cy="350104"/>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Box 46">
              <a:extLst>
                <a:ext uri="{FF2B5EF4-FFF2-40B4-BE49-F238E27FC236}">
                  <a16:creationId xmlns:a16="http://schemas.microsoft.com/office/drawing/2014/main" id="{13A9D2A9-0B10-46B3-9417-3EF09AA40D7A}"/>
                </a:ext>
              </a:extLst>
            </p:cNvPr>
            <p:cNvSpPr txBox="1"/>
            <p:nvPr/>
          </p:nvSpPr>
          <p:spPr>
            <a:xfrm rot="18917885">
              <a:off x="5569985" y="2169334"/>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3" name="Rectangle 2"/>
          <p:cNvSpPr/>
          <p:nvPr/>
        </p:nvSpPr>
        <p:spPr>
          <a:xfrm>
            <a:off x="7601801" y="2308888"/>
            <a:ext cx="691373" cy="3029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1" name="Group 50"/>
          <p:cNvGrpSpPr/>
          <p:nvPr/>
        </p:nvGrpSpPr>
        <p:grpSpPr>
          <a:xfrm>
            <a:off x="8885056" y="2930955"/>
            <a:ext cx="2941604" cy="2026485"/>
            <a:chOff x="833920" y="5311040"/>
            <a:chExt cx="2941604" cy="2026485"/>
          </a:xfrm>
        </p:grpSpPr>
        <p:sp>
          <p:nvSpPr>
            <p:cNvPr id="52" name="Content Placeholder 3">
              <a:extLst>
                <a:ext uri="{FF2B5EF4-FFF2-40B4-BE49-F238E27FC236}">
                  <a16:creationId xmlns:a16="http://schemas.microsoft.com/office/drawing/2014/main" id="{53263F70-17F1-44EA-88C5-4E32322DE302}"/>
                </a:ext>
              </a:extLst>
            </p:cNvPr>
            <p:cNvSpPr txBox="1">
              <a:spLocks/>
            </p:cNvSpPr>
            <p:nvPr/>
          </p:nvSpPr>
          <p:spPr>
            <a:xfrm>
              <a:off x="850935" y="5691131"/>
              <a:ext cx="2924589" cy="164639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dirty="0"/>
                <a:t>Additional coding is required to apply this new status to be used. This is common to all Add Entry Status in RISE.</a:t>
              </a:r>
              <a:endParaRPr lang="en-IN" sz="1600" dirty="0"/>
            </a:p>
          </p:txBody>
        </p:sp>
        <p:sp>
          <p:nvSpPr>
            <p:cNvPr id="53" name="Pentagon 46">
              <a:extLst>
                <a:ext uri="{FF2B5EF4-FFF2-40B4-BE49-F238E27FC236}">
                  <a16:creationId xmlns:a16="http://schemas.microsoft.com/office/drawing/2014/main" id="{F032F5F6-C768-4CBC-9FBB-877B877AB309}"/>
                </a:ext>
              </a:extLst>
            </p:cNvPr>
            <p:cNvSpPr/>
            <p:nvPr/>
          </p:nvSpPr>
          <p:spPr>
            <a:xfrm>
              <a:off x="833920" y="5311040"/>
              <a:ext cx="805218" cy="344564"/>
            </a:xfrm>
            <a:prstGeom prst="homePlate">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dirty="0"/>
                <a:t>Note</a:t>
              </a:r>
              <a:endParaRPr lang="en-IN" sz="1600" dirty="0"/>
            </a:p>
          </p:txBody>
        </p:sp>
      </p:grpSp>
    </p:spTree>
    <p:extLst>
      <p:ext uri="{BB962C8B-B14F-4D97-AF65-F5344CB8AC3E}">
        <p14:creationId xmlns:p14="http://schemas.microsoft.com/office/powerpoint/2010/main" val="1244727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462752" y="4517670"/>
            <a:ext cx="4815069" cy="169378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259000" y="902795"/>
            <a:ext cx="8082805" cy="3451439"/>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400448" y="35703"/>
            <a:ext cx="8927194" cy="7561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Claim Attachment Type</a:t>
            </a:r>
          </a:p>
        </p:txBody>
      </p:sp>
      <p:grpSp>
        <p:nvGrpSpPr>
          <p:cNvPr id="7" name="Group 6"/>
          <p:cNvGrpSpPr/>
          <p:nvPr/>
        </p:nvGrpSpPr>
        <p:grpSpPr>
          <a:xfrm>
            <a:off x="8596159" y="902795"/>
            <a:ext cx="3158896" cy="921383"/>
            <a:chOff x="342229" y="5758306"/>
            <a:chExt cx="3697692" cy="921383"/>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3164046" cy="92137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Claim </a:t>
              </a:r>
              <a:r>
                <a:rPr lang="en-IN" sz="1600" dirty="0"/>
                <a:t>tab</a:t>
              </a:r>
            </a:p>
            <a:p>
              <a:pPr marL="0" indent="0">
                <a:buNone/>
              </a:pPr>
              <a:r>
                <a:rPr lang="en-US" sz="1600" dirty="0"/>
                <a:t>Click the </a:t>
              </a:r>
              <a:r>
                <a:rPr lang="en-US" sz="1600" b="1" dirty="0"/>
                <a:t>Claim Attachment Type </a:t>
              </a:r>
              <a:r>
                <a:rPr lang="en-US" sz="1600" dirty="0"/>
                <a:t>table</a:t>
              </a:r>
              <a:endParaRPr lang="en-IN" sz="1600" b="1" dirty="0"/>
            </a:p>
          </p:txBody>
        </p:sp>
        <p:sp>
          <p:nvSpPr>
            <p:cNvPr id="10"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33</a:t>
            </a:fld>
            <a:endParaRPr lang="en-IN" dirty="0"/>
          </a:p>
        </p:txBody>
      </p:sp>
      <p:grpSp>
        <p:nvGrpSpPr>
          <p:cNvPr id="24" name="Group 23"/>
          <p:cNvGrpSpPr/>
          <p:nvPr/>
        </p:nvGrpSpPr>
        <p:grpSpPr>
          <a:xfrm>
            <a:off x="8293174" y="2048250"/>
            <a:ext cx="3207699" cy="467561"/>
            <a:chOff x="342229" y="5691131"/>
            <a:chExt cx="3207699" cy="467561"/>
          </a:xfrm>
        </p:grpSpPr>
        <p:sp>
          <p:nvSpPr>
            <p:cNvPr id="25" name="Content Placeholder 3">
              <a:extLst>
                <a:ext uri="{FF2B5EF4-FFF2-40B4-BE49-F238E27FC236}">
                  <a16:creationId xmlns:a16="http://schemas.microsoft.com/office/drawing/2014/main" id="{53263F70-17F1-44EA-88C5-4E32322DE302}"/>
                </a:ext>
              </a:extLst>
            </p:cNvPr>
            <p:cNvSpPr txBox="1">
              <a:spLocks/>
            </p:cNvSpPr>
            <p:nvPr/>
          </p:nvSpPr>
          <p:spPr>
            <a:xfrm>
              <a:off x="850936" y="5691131"/>
              <a:ext cx="2698992" cy="46756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US" sz="1600" b="1" dirty="0"/>
                <a:t>Add Entry </a:t>
              </a:r>
              <a:r>
                <a:rPr lang="en-US" sz="1600" dirty="0"/>
                <a:t>button</a:t>
              </a:r>
              <a:endParaRPr lang="en-IN" sz="1600" dirty="0"/>
            </a:p>
          </p:txBody>
        </p:sp>
        <p:sp>
          <p:nvSpPr>
            <p:cNvPr id="26"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grpSp>
        <p:nvGrpSpPr>
          <p:cNvPr id="36" name="Group 35"/>
          <p:cNvGrpSpPr/>
          <p:nvPr/>
        </p:nvGrpSpPr>
        <p:grpSpPr>
          <a:xfrm>
            <a:off x="8287322" y="4326938"/>
            <a:ext cx="3467733" cy="1884512"/>
            <a:chOff x="342229" y="4207067"/>
            <a:chExt cx="3467733" cy="1884512"/>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860437" y="4207067"/>
              <a:ext cx="2949525" cy="188451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Enter </a:t>
              </a:r>
              <a:r>
                <a:rPr lang="en-US" sz="1600" dirty="0"/>
                <a:t>the following:</a:t>
              </a:r>
            </a:p>
            <a:p>
              <a:pPr marL="0" indent="0">
                <a:buNone/>
              </a:pPr>
              <a:r>
                <a:rPr lang="en-US" sz="1600" b="1" dirty="0"/>
                <a:t>Type Code </a:t>
              </a:r>
              <a:r>
                <a:rPr lang="en-US" sz="1600" dirty="0"/>
                <a:t>– unique code</a:t>
              </a:r>
            </a:p>
            <a:p>
              <a:pPr marL="0" indent="0">
                <a:buNone/>
              </a:pPr>
              <a:r>
                <a:rPr lang="en-US" sz="1600" b="1" dirty="0"/>
                <a:t>Description</a:t>
              </a:r>
              <a:r>
                <a:rPr lang="en-US" sz="1600" dirty="0"/>
                <a:t> – Status description</a:t>
              </a:r>
            </a:p>
            <a:p>
              <a:pPr marL="0" indent="0">
                <a:buNone/>
              </a:pPr>
              <a:r>
                <a:rPr lang="en-US" sz="1600" b="1" dirty="0"/>
                <a:t>Active Flag</a:t>
              </a:r>
              <a:r>
                <a:rPr lang="en-US" sz="1600" dirty="0"/>
                <a:t>- flag to enable / disable type</a:t>
              </a:r>
            </a:p>
            <a:p>
              <a:pPr marL="0" indent="0">
                <a:buNone/>
              </a:pPr>
              <a:r>
                <a:rPr lang="en-IN" sz="1600" dirty="0"/>
                <a:t>Click </a:t>
              </a:r>
              <a:r>
                <a:rPr lang="en-US" sz="1600" b="1" dirty="0"/>
                <a:t>Save </a:t>
              </a:r>
              <a:r>
                <a:rPr lang="en-US" sz="1600" dirty="0"/>
                <a:t>button</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7707135" y="5883787"/>
            <a:ext cx="580187" cy="305315"/>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p:cNvSpPr/>
          <p:nvPr/>
        </p:nvSpPr>
        <p:spPr>
          <a:xfrm>
            <a:off x="685492" y="1512664"/>
            <a:ext cx="363674" cy="17950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39"/>
          <p:cNvSpPr/>
          <p:nvPr/>
        </p:nvSpPr>
        <p:spPr>
          <a:xfrm>
            <a:off x="373050" y="1824178"/>
            <a:ext cx="1902542" cy="24256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p:cNvGrpSpPr/>
          <p:nvPr/>
        </p:nvGrpSpPr>
        <p:grpSpPr>
          <a:xfrm rot="8660305">
            <a:off x="2270750" y="1987770"/>
            <a:ext cx="345512" cy="631160"/>
            <a:chOff x="5586773" y="2053694"/>
            <a:chExt cx="345507" cy="647111"/>
          </a:xfrm>
          <a:solidFill>
            <a:schemeClr val="accent1">
              <a:lumMod val="75000"/>
            </a:schemeClr>
          </a:solidFill>
        </p:grpSpPr>
        <p:sp>
          <p:nvSpPr>
            <p:cNvPr id="43"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TextBox 43">
              <a:extLst>
                <a:ext uri="{FF2B5EF4-FFF2-40B4-BE49-F238E27FC236}">
                  <a16:creationId xmlns:a16="http://schemas.microsoft.com/office/drawing/2014/main" id="{13A9D2A9-0B10-46B3-9417-3EF09AA40D7A}"/>
                </a:ext>
              </a:extLst>
            </p:cNvPr>
            <p:cNvSpPr txBox="1"/>
            <p:nvPr/>
          </p:nvSpPr>
          <p:spPr>
            <a:xfrm rot="13163768">
              <a:off x="5605655"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45" name="Group 44"/>
          <p:cNvGrpSpPr/>
          <p:nvPr/>
        </p:nvGrpSpPr>
        <p:grpSpPr>
          <a:xfrm rot="2845093">
            <a:off x="1118043" y="1036926"/>
            <a:ext cx="322324" cy="572385"/>
            <a:chOff x="5569985" y="2109309"/>
            <a:chExt cx="366892" cy="591496"/>
          </a:xfrm>
          <a:solidFill>
            <a:schemeClr val="accent1">
              <a:lumMod val="75000"/>
            </a:schemeClr>
          </a:solidFill>
        </p:grpSpPr>
        <p:sp>
          <p:nvSpPr>
            <p:cNvPr id="46" name="Pentagon 54">
              <a:extLst>
                <a:ext uri="{FF2B5EF4-FFF2-40B4-BE49-F238E27FC236}">
                  <a16:creationId xmlns:a16="http://schemas.microsoft.com/office/drawing/2014/main" id="{12F7669B-B965-47C2-91D5-5092C6931984}"/>
                </a:ext>
              </a:extLst>
            </p:cNvPr>
            <p:cNvSpPr/>
            <p:nvPr/>
          </p:nvSpPr>
          <p:spPr>
            <a:xfrm rot="5400000">
              <a:off x="5466077" y="2230005"/>
              <a:ext cx="591496" cy="350104"/>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Box 46">
              <a:extLst>
                <a:ext uri="{FF2B5EF4-FFF2-40B4-BE49-F238E27FC236}">
                  <a16:creationId xmlns:a16="http://schemas.microsoft.com/office/drawing/2014/main" id="{13A9D2A9-0B10-46B3-9417-3EF09AA40D7A}"/>
                </a:ext>
              </a:extLst>
            </p:cNvPr>
            <p:cNvSpPr txBox="1"/>
            <p:nvPr/>
          </p:nvSpPr>
          <p:spPr>
            <a:xfrm rot="18917885">
              <a:off x="5569985" y="2169334"/>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3" name="Rectangle 2"/>
          <p:cNvSpPr/>
          <p:nvPr/>
        </p:nvSpPr>
        <p:spPr>
          <a:xfrm>
            <a:off x="7601801" y="2117816"/>
            <a:ext cx="691373" cy="3029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69876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743751" y="4535799"/>
            <a:ext cx="5163453" cy="182054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385082" y="950186"/>
            <a:ext cx="8076530" cy="3339636"/>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819637" y="38977"/>
            <a:ext cx="861036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Award Type</a:t>
            </a:r>
          </a:p>
        </p:txBody>
      </p:sp>
      <p:grpSp>
        <p:nvGrpSpPr>
          <p:cNvPr id="7" name="Group 6"/>
          <p:cNvGrpSpPr/>
          <p:nvPr/>
        </p:nvGrpSpPr>
        <p:grpSpPr>
          <a:xfrm>
            <a:off x="8639814" y="1332527"/>
            <a:ext cx="3158896" cy="789370"/>
            <a:chOff x="342229" y="5758306"/>
            <a:chExt cx="3697692" cy="789370"/>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3164046" cy="789365"/>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Award </a:t>
              </a:r>
              <a:r>
                <a:rPr lang="en-IN" sz="1600" dirty="0"/>
                <a:t>Tab</a:t>
              </a:r>
            </a:p>
            <a:p>
              <a:pPr marL="0" indent="0">
                <a:buNone/>
              </a:pPr>
              <a:r>
                <a:rPr lang="en-US" sz="1600" dirty="0"/>
                <a:t>Click the </a:t>
              </a:r>
              <a:r>
                <a:rPr lang="en-US" sz="1600" b="1" dirty="0"/>
                <a:t>Award Type </a:t>
              </a:r>
              <a:r>
                <a:rPr lang="en-US" sz="1600" dirty="0"/>
                <a:t>table</a:t>
              </a:r>
              <a:endParaRPr lang="en-IN" sz="1600" dirty="0"/>
            </a:p>
          </p:txBody>
        </p:sp>
        <p:sp>
          <p:nvSpPr>
            <p:cNvPr id="10"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34</a:t>
            </a:fld>
            <a:endParaRPr lang="en-IN" dirty="0"/>
          </a:p>
        </p:txBody>
      </p:sp>
      <p:grpSp>
        <p:nvGrpSpPr>
          <p:cNvPr id="24" name="Group 23"/>
          <p:cNvGrpSpPr/>
          <p:nvPr/>
        </p:nvGrpSpPr>
        <p:grpSpPr>
          <a:xfrm>
            <a:off x="8262329" y="2801733"/>
            <a:ext cx="3479010" cy="2132887"/>
            <a:chOff x="95858" y="5758311"/>
            <a:chExt cx="3479010" cy="2132887"/>
          </a:xfrm>
        </p:grpSpPr>
        <p:sp>
          <p:nvSpPr>
            <p:cNvPr id="25" name="Content Placeholder 3">
              <a:extLst>
                <a:ext uri="{FF2B5EF4-FFF2-40B4-BE49-F238E27FC236}">
                  <a16:creationId xmlns:a16="http://schemas.microsoft.com/office/drawing/2014/main" id="{53263F70-17F1-44EA-88C5-4E32322DE302}"/>
                </a:ext>
              </a:extLst>
            </p:cNvPr>
            <p:cNvSpPr txBox="1">
              <a:spLocks/>
            </p:cNvSpPr>
            <p:nvPr/>
          </p:nvSpPr>
          <p:spPr>
            <a:xfrm>
              <a:off x="850555" y="5758311"/>
              <a:ext cx="2724313" cy="213288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Award Type is displayed with the following Action buttons:</a:t>
              </a:r>
              <a:endParaRPr lang="en-IN" sz="1600" b="1" dirty="0"/>
            </a:p>
            <a:p>
              <a:pPr marL="0" indent="0">
                <a:buNone/>
              </a:pPr>
              <a:r>
                <a:rPr lang="en-US" sz="1600" b="1" dirty="0"/>
                <a:t>Active Flag – </a:t>
              </a:r>
              <a:r>
                <a:rPr lang="en-US" sz="1600" dirty="0"/>
                <a:t>toggle to enable/disable type</a:t>
              </a:r>
            </a:p>
            <a:p>
              <a:pPr marL="0" indent="0">
                <a:buNone/>
              </a:pPr>
              <a:r>
                <a:rPr lang="en-US" sz="1600" b="1" dirty="0"/>
                <a:t>Edit</a:t>
              </a:r>
              <a:r>
                <a:rPr lang="en-US" sz="1600" dirty="0"/>
                <a:t> – to update the type code/description</a:t>
              </a:r>
            </a:p>
            <a:p>
              <a:pPr marL="0" indent="0">
                <a:buNone/>
              </a:pPr>
              <a:r>
                <a:rPr lang="en-US" sz="1600" b="1" dirty="0"/>
                <a:t>Delete</a:t>
              </a:r>
              <a:r>
                <a:rPr lang="en-US" sz="1600" dirty="0"/>
                <a:t> –to remove this type from Database</a:t>
              </a:r>
              <a:endParaRPr lang="en-IN" sz="1600" dirty="0"/>
            </a:p>
          </p:txBody>
        </p:sp>
        <p:sp>
          <p:nvSpPr>
            <p:cNvPr id="26" name="Pentagon 46">
              <a:extLst>
                <a:ext uri="{FF2B5EF4-FFF2-40B4-BE49-F238E27FC236}">
                  <a16:creationId xmlns:a16="http://schemas.microsoft.com/office/drawing/2014/main" id="{F032F5F6-C768-4CBC-9FBB-877B877AB309}"/>
                </a:ext>
              </a:extLst>
            </p:cNvPr>
            <p:cNvSpPr/>
            <p:nvPr/>
          </p:nvSpPr>
          <p:spPr>
            <a:xfrm>
              <a:off x="95858" y="5981685"/>
              <a:ext cx="755078" cy="30790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endParaRPr lang="en-IN" sz="1600" b="1" dirty="0"/>
            </a:p>
          </p:txBody>
        </p:sp>
      </p:grpSp>
      <p:sp>
        <p:nvSpPr>
          <p:cNvPr id="4" name="Rectangle 3"/>
          <p:cNvSpPr/>
          <p:nvPr/>
        </p:nvSpPr>
        <p:spPr>
          <a:xfrm>
            <a:off x="421849" y="1558646"/>
            <a:ext cx="403448" cy="253909"/>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p:cNvGrpSpPr/>
          <p:nvPr/>
        </p:nvGrpSpPr>
        <p:grpSpPr>
          <a:xfrm rot="3221749">
            <a:off x="830057" y="1160125"/>
            <a:ext cx="346883" cy="470379"/>
            <a:chOff x="5579462" y="2053694"/>
            <a:chExt cx="341316" cy="647111"/>
          </a:xfrm>
          <a:solidFill>
            <a:schemeClr val="accent1">
              <a:lumMod val="75000"/>
            </a:schemeClr>
          </a:solidFill>
        </p:grpSpPr>
        <p:sp>
          <p:nvSpPr>
            <p:cNvPr id="28"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13A9D2A9-0B10-46B3-9417-3EF09AA40D7A}"/>
                </a:ext>
              </a:extLst>
            </p:cNvPr>
            <p:cNvSpPr txBox="1"/>
            <p:nvPr/>
          </p:nvSpPr>
          <p:spPr>
            <a:xfrm rot="16200000">
              <a:off x="5603488" y="2186294"/>
              <a:ext cx="285269" cy="333322"/>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5" name="Rectangle 4"/>
          <p:cNvSpPr/>
          <p:nvPr/>
        </p:nvSpPr>
        <p:spPr>
          <a:xfrm>
            <a:off x="6525346" y="1793334"/>
            <a:ext cx="1902542" cy="24256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0" name="Group 29"/>
          <p:cNvGrpSpPr/>
          <p:nvPr/>
        </p:nvGrpSpPr>
        <p:grpSpPr>
          <a:xfrm>
            <a:off x="7327317" y="1167131"/>
            <a:ext cx="382836" cy="626203"/>
            <a:chOff x="5586773" y="2053694"/>
            <a:chExt cx="345508" cy="647111"/>
          </a:xfrm>
          <a:solidFill>
            <a:schemeClr val="accent1">
              <a:lumMod val="75000"/>
            </a:schemeClr>
          </a:solidFill>
        </p:grpSpPr>
        <p:sp>
          <p:nvSpPr>
            <p:cNvPr id="3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36" name="Group 35"/>
          <p:cNvGrpSpPr/>
          <p:nvPr/>
        </p:nvGrpSpPr>
        <p:grpSpPr>
          <a:xfrm>
            <a:off x="5851950" y="5806283"/>
            <a:ext cx="3207699" cy="576738"/>
            <a:chOff x="342229" y="5564820"/>
            <a:chExt cx="3207699" cy="576738"/>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850936" y="5564820"/>
              <a:ext cx="2698992" cy="57673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US" sz="1600" b="1" dirty="0"/>
                <a:t>Update</a:t>
              </a:r>
              <a:r>
                <a:rPr lang="en-US" sz="1600" dirty="0"/>
                <a:t> button after editing the Code/ Description</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5271763" y="5999769"/>
            <a:ext cx="580187" cy="305315"/>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475181" y="2885451"/>
            <a:ext cx="7787148" cy="13180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18147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85082" y="950186"/>
            <a:ext cx="8076530" cy="3339636"/>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254216" y="4374520"/>
            <a:ext cx="5627390" cy="1993753"/>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287598" y="7243"/>
            <a:ext cx="9040761" cy="7561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Award Type Add Entry</a:t>
            </a:r>
          </a:p>
        </p:txBody>
      </p:sp>
      <p:sp>
        <p:nvSpPr>
          <p:cNvPr id="2" name="Slide Number Placeholder 1"/>
          <p:cNvSpPr>
            <a:spLocks noGrp="1"/>
          </p:cNvSpPr>
          <p:nvPr>
            <p:ph type="sldNum" sz="quarter" idx="12"/>
          </p:nvPr>
        </p:nvSpPr>
        <p:spPr/>
        <p:txBody>
          <a:bodyPr/>
          <a:lstStyle/>
          <a:p>
            <a:fld id="{80EA8F26-D01C-4D83-A07A-6FC2B1EB6704}" type="slidenum">
              <a:rPr lang="en-IN" smtClean="0"/>
              <a:t>35</a:t>
            </a:fld>
            <a:endParaRPr lang="en-IN" dirty="0"/>
          </a:p>
        </p:txBody>
      </p:sp>
      <p:grpSp>
        <p:nvGrpSpPr>
          <p:cNvPr id="24" name="Group 23"/>
          <p:cNvGrpSpPr/>
          <p:nvPr/>
        </p:nvGrpSpPr>
        <p:grpSpPr>
          <a:xfrm>
            <a:off x="8373296" y="2058319"/>
            <a:ext cx="3232639" cy="467566"/>
            <a:chOff x="342229" y="5758306"/>
            <a:chExt cx="3232639" cy="467566"/>
          </a:xfrm>
        </p:grpSpPr>
        <p:sp>
          <p:nvSpPr>
            <p:cNvPr id="25" name="Content Placeholder 3">
              <a:extLst>
                <a:ext uri="{FF2B5EF4-FFF2-40B4-BE49-F238E27FC236}">
                  <a16:creationId xmlns:a16="http://schemas.microsoft.com/office/drawing/2014/main" id="{53263F70-17F1-44EA-88C5-4E32322DE302}"/>
                </a:ext>
              </a:extLst>
            </p:cNvPr>
            <p:cNvSpPr txBox="1">
              <a:spLocks/>
            </p:cNvSpPr>
            <p:nvPr/>
          </p:nvSpPr>
          <p:spPr>
            <a:xfrm>
              <a:off x="875876" y="5758311"/>
              <a:ext cx="2698992" cy="46756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US" sz="1600" b="1" dirty="0"/>
                <a:t>Add Entry </a:t>
              </a:r>
              <a:r>
                <a:rPr lang="en-US" sz="1600" dirty="0"/>
                <a:t>button</a:t>
              </a:r>
              <a:endParaRPr lang="en-IN" sz="1600" dirty="0"/>
            </a:p>
          </p:txBody>
        </p:sp>
        <p:sp>
          <p:nvSpPr>
            <p:cNvPr id="26"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3</a:t>
              </a:r>
            </a:p>
          </p:txBody>
        </p:sp>
      </p:grpSp>
      <p:grpSp>
        <p:nvGrpSpPr>
          <p:cNvPr id="36" name="Group 35"/>
          <p:cNvGrpSpPr/>
          <p:nvPr/>
        </p:nvGrpSpPr>
        <p:grpSpPr>
          <a:xfrm>
            <a:off x="5851950" y="4640782"/>
            <a:ext cx="4619405" cy="1742239"/>
            <a:chOff x="342229" y="4399319"/>
            <a:chExt cx="4619405" cy="1742239"/>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850936" y="4399319"/>
              <a:ext cx="4110698" cy="1742239"/>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US" sz="1600" b="1" dirty="0"/>
                <a:t>Save </a:t>
              </a:r>
              <a:r>
                <a:rPr lang="en-US" sz="1600" dirty="0"/>
                <a:t>button after entering the following:</a:t>
              </a:r>
            </a:p>
            <a:p>
              <a:pPr marL="0" indent="0">
                <a:buNone/>
              </a:pPr>
              <a:r>
                <a:rPr lang="en-US" sz="1600" b="1" dirty="0"/>
                <a:t>Type Code </a:t>
              </a:r>
              <a:r>
                <a:rPr lang="en-US" sz="1600" dirty="0"/>
                <a:t>– generally a numeric unique code</a:t>
              </a:r>
            </a:p>
            <a:p>
              <a:pPr marL="0" indent="0">
                <a:buNone/>
              </a:pPr>
              <a:r>
                <a:rPr lang="en-US" sz="1600" b="1" dirty="0"/>
                <a:t>Description</a:t>
              </a:r>
              <a:r>
                <a:rPr lang="en-US" sz="1600" dirty="0"/>
                <a:t> – Type description</a:t>
              </a:r>
            </a:p>
            <a:p>
              <a:pPr marL="0" indent="0">
                <a:buNone/>
              </a:pPr>
              <a:r>
                <a:rPr lang="en-US" sz="1600" b="1" dirty="0"/>
                <a:t>Active Flag  </a:t>
              </a:r>
              <a:r>
                <a:rPr lang="en-US" sz="1600" dirty="0"/>
                <a:t>- flag to enable/disable type</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5271763" y="5999769"/>
            <a:ext cx="580187" cy="305315"/>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6" name="Group 45"/>
          <p:cNvGrpSpPr/>
          <p:nvPr/>
        </p:nvGrpSpPr>
        <p:grpSpPr>
          <a:xfrm>
            <a:off x="8513635" y="909072"/>
            <a:ext cx="3158896" cy="997718"/>
            <a:chOff x="342229" y="5758306"/>
            <a:chExt cx="3697692" cy="997718"/>
          </a:xfrm>
        </p:grpSpPr>
        <p:sp>
          <p:nvSpPr>
            <p:cNvPr id="47"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3164046" cy="99771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Main tab </a:t>
              </a:r>
              <a:r>
                <a:rPr lang="en-IN" sz="1600" dirty="0"/>
                <a:t>e.g. Award</a:t>
              </a:r>
            </a:p>
            <a:p>
              <a:pPr marL="0" indent="0">
                <a:buNone/>
              </a:pPr>
              <a:r>
                <a:rPr lang="en-US" sz="1600" dirty="0"/>
                <a:t>Click the </a:t>
              </a:r>
              <a:r>
                <a:rPr lang="en-US" sz="1600" b="1" dirty="0"/>
                <a:t>Type table </a:t>
              </a:r>
              <a:r>
                <a:rPr lang="en-US" sz="1600" dirty="0"/>
                <a:t>e.g. Award Type</a:t>
              </a:r>
              <a:endParaRPr lang="en-IN" sz="1600" dirty="0"/>
            </a:p>
          </p:txBody>
        </p:sp>
        <p:sp>
          <p:nvSpPr>
            <p:cNvPr id="48"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12" name="Rectangle 11"/>
          <p:cNvSpPr/>
          <p:nvPr/>
        </p:nvSpPr>
        <p:spPr>
          <a:xfrm>
            <a:off x="7776719" y="2058319"/>
            <a:ext cx="596577" cy="305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p:cNvSpPr/>
          <p:nvPr/>
        </p:nvSpPr>
        <p:spPr>
          <a:xfrm>
            <a:off x="421849" y="1558646"/>
            <a:ext cx="403448" cy="253909"/>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9" name="Group 28"/>
          <p:cNvGrpSpPr/>
          <p:nvPr/>
        </p:nvGrpSpPr>
        <p:grpSpPr>
          <a:xfrm rot="3221749">
            <a:off x="830057" y="1160125"/>
            <a:ext cx="346883" cy="470379"/>
            <a:chOff x="5579462" y="2053694"/>
            <a:chExt cx="341316" cy="647111"/>
          </a:xfrm>
          <a:solidFill>
            <a:schemeClr val="accent1">
              <a:lumMod val="75000"/>
            </a:schemeClr>
          </a:solidFill>
        </p:grpSpPr>
        <p:sp>
          <p:nvSpPr>
            <p:cNvPr id="30"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13A9D2A9-0B10-46B3-9417-3EF09AA40D7A}"/>
                </a:ext>
              </a:extLst>
            </p:cNvPr>
            <p:cNvSpPr txBox="1"/>
            <p:nvPr/>
          </p:nvSpPr>
          <p:spPr>
            <a:xfrm rot="16200000">
              <a:off x="5603488" y="2186294"/>
              <a:ext cx="285269" cy="333322"/>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32" name="Rectangle 31"/>
          <p:cNvSpPr/>
          <p:nvPr/>
        </p:nvSpPr>
        <p:spPr>
          <a:xfrm>
            <a:off x="6525346" y="1793334"/>
            <a:ext cx="1902542" cy="24256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3" name="Group 32"/>
          <p:cNvGrpSpPr/>
          <p:nvPr/>
        </p:nvGrpSpPr>
        <p:grpSpPr>
          <a:xfrm>
            <a:off x="7327317" y="1167131"/>
            <a:ext cx="382836" cy="626203"/>
            <a:chOff x="5586773" y="2053694"/>
            <a:chExt cx="345508"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Tree>
    <p:extLst>
      <p:ext uri="{BB962C8B-B14F-4D97-AF65-F5344CB8AC3E}">
        <p14:creationId xmlns:p14="http://schemas.microsoft.com/office/powerpoint/2010/main" val="1359368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635444" y="239843"/>
            <a:ext cx="7806171" cy="7561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Relation Tables</a:t>
            </a:r>
          </a:p>
          <a:p>
            <a:pPr algn="ctr"/>
            <a:r>
              <a:rPr lang="en-IN" sz="3200" b="1" dirty="0">
                <a:latin typeface="Calibri" panose="020F0502020204030204" pitchFamily="34" charset="0"/>
                <a:cs typeface="Calibri" panose="020F0502020204030204" pitchFamily="34" charset="0"/>
              </a:rPr>
              <a:t>E.g. Cost Element Rate Type </a:t>
            </a:r>
          </a:p>
        </p:txBody>
      </p:sp>
      <p:sp>
        <p:nvSpPr>
          <p:cNvPr id="2" name="Slide Number Placeholder 1"/>
          <p:cNvSpPr>
            <a:spLocks noGrp="1"/>
          </p:cNvSpPr>
          <p:nvPr>
            <p:ph type="sldNum" sz="quarter" idx="12"/>
          </p:nvPr>
        </p:nvSpPr>
        <p:spPr/>
        <p:txBody>
          <a:bodyPr/>
          <a:lstStyle/>
          <a:p>
            <a:fld id="{80EA8F26-D01C-4D83-A07A-6FC2B1EB6704}" type="slidenum">
              <a:rPr lang="en-IN" smtClean="0"/>
              <a:t>36</a:t>
            </a:fld>
            <a:endParaRPr lang="en-IN" dirty="0"/>
          </a:p>
        </p:txBody>
      </p:sp>
      <p:sp>
        <p:nvSpPr>
          <p:cNvPr id="16" name="Rectangle 15"/>
          <p:cNvSpPr/>
          <p:nvPr/>
        </p:nvSpPr>
        <p:spPr>
          <a:xfrm>
            <a:off x="696838" y="1368265"/>
            <a:ext cx="11170460" cy="517064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b="1" dirty="0"/>
              <a:t>Relation Tables </a:t>
            </a:r>
            <a:r>
              <a:rPr lang="en-US" sz="2000" dirty="0"/>
              <a:t>– uses the data from one or more tables.</a:t>
            </a:r>
          </a:p>
          <a:p>
            <a:pPr marL="342900" indent="-342900">
              <a:lnSpc>
                <a:spcPct val="150000"/>
              </a:lnSpc>
              <a:buFont typeface="Arial" panose="020B0604020202020204" pitchFamily="34" charset="0"/>
              <a:buChar char="•"/>
            </a:pPr>
            <a:r>
              <a:rPr lang="en-US" sz="2000" dirty="0"/>
              <a:t>Used to add new entry, edit the entry description, delete or enable/disable the entry</a:t>
            </a:r>
          </a:p>
          <a:p>
            <a:pPr marL="342900" indent="-342900">
              <a:lnSpc>
                <a:spcPct val="150000"/>
              </a:lnSpc>
              <a:buFont typeface="Arial" panose="020B0604020202020204" pitchFamily="34" charset="0"/>
              <a:buChar char="•"/>
            </a:pPr>
            <a:r>
              <a:rPr lang="en-US" sz="2000" dirty="0"/>
              <a:t>E.g. Cost Element Rate Type</a:t>
            </a:r>
          </a:p>
          <a:p>
            <a:pPr marL="342900" indent="-342900">
              <a:lnSpc>
                <a:spcPct val="150000"/>
              </a:lnSpc>
              <a:buFont typeface="Arial" panose="020B0604020202020204" pitchFamily="34" charset="0"/>
              <a:buChar char="•"/>
            </a:pPr>
            <a:endParaRPr lang="en-US" sz="2000" dirty="0"/>
          </a:p>
          <a:p>
            <a:pPr>
              <a:lnSpc>
                <a:spcPct val="150000"/>
              </a:lnSpc>
            </a:pPr>
            <a:r>
              <a:rPr lang="en-US" sz="2000" i="1" u="sng" dirty="0"/>
              <a:t>Cost Element Rate Type uses data from the following tables:</a:t>
            </a:r>
          </a:p>
          <a:p>
            <a:pPr marL="457200" indent="-457200">
              <a:lnSpc>
                <a:spcPct val="150000"/>
              </a:lnSpc>
              <a:buFont typeface="+mj-lt"/>
              <a:buAutoNum type="arabicPeriod"/>
            </a:pPr>
            <a:r>
              <a:rPr lang="en-US" sz="2000" dirty="0"/>
              <a:t>Rate Class</a:t>
            </a:r>
          </a:p>
          <a:p>
            <a:pPr marL="457200" indent="-457200">
              <a:lnSpc>
                <a:spcPct val="150000"/>
              </a:lnSpc>
              <a:buFont typeface="+mj-lt"/>
              <a:buAutoNum type="arabicPeriod"/>
            </a:pPr>
            <a:r>
              <a:rPr lang="en-US" sz="2000" dirty="0"/>
              <a:t>Rate Type</a:t>
            </a:r>
          </a:p>
          <a:p>
            <a:pPr marL="457200" indent="-457200">
              <a:lnSpc>
                <a:spcPct val="150000"/>
              </a:lnSpc>
              <a:buFont typeface="+mj-lt"/>
              <a:buAutoNum type="arabicPeriod"/>
            </a:pPr>
            <a:r>
              <a:rPr lang="en-US" sz="2000" dirty="0"/>
              <a:t>Budget-Cost Element</a:t>
            </a:r>
          </a:p>
          <a:p>
            <a:pPr marL="457200" indent="-457200">
              <a:lnSpc>
                <a:spcPct val="150000"/>
              </a:lnSpc>
              <a:buFont typeface="+mj-lt"/>
              <a:buAutoNum type="arabicPeriod"/>
            </a:pPr>
            <a:r>
              <a:rPr lang="en-US" sz="2000" dirty="0"/>
              <a:t>Valid CE Rate Type</a:t>
            </a:r>
          </a:p>
          <a:p>
            <a:pPr>
              <a:lnSpc>
                <a:spcPct val="150000"/>
              </a:lnSpc>
            </a:pPr>
            <a:endParaRPr lang="en-US" sz="2000" dirty="0"/>
          </a:p>
          <a:p>
            <a:pPr>
              <a:lnSpc>
                <a:spcPct val="150000"/>
              </a:lnSpc>
            </a:pPr>
            <a:endParaRPr lang="en-US" sz="2000" dirty="0"/>
          </a:p>
        </p:txBody>
      </p:sp>
    </p:spTree>
    <p:extLst>
      <p:ext uri="{BB962C8B-B14F-4D97-AF65-F5344CB8AC3E}">
        <p14:creationId xmlns:p14="http://schemas.microsoft.com/office/powerpoint/2010/main" val="2835764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32306" y="943481"/>
            <a:ext cx="8654163" cy="2860161"/>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349332" y="3996200"/>
            <a:ext cx="6219048" cy="2333333"/>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771906" y="52113"/>
            <a:ext cx="861036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Add Rate Class</a:t>
            </a:r>
          </a:p>
        </p:txBody>
      </p:sp>
      <p:grpSp>
        <p:nvGrpSpPr>
          <p:cNvPr id="7" name="Group 6"/>
          <p:cNvGrpSpPr/>
          <p:nvPr/>
        </p:nvGrpSpPr>
        <p:grpSpPr>
          <a:xfrm>
            <a:off x="9052451" y="956184"/>
            <a:ext cx="2801955" cy="948594"/>
            <a:chOff x="725402" y="5777934"/>
            <a:chExt cx="3279869" cy="948594"/>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1249079" y="5777934"/>
              <a:ext cx="2756192" cy="94859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Proposal </a:t>
              </a:r>
              <a:r>
                <a:rPr lang="en-IN" sz="1600" dirty="0"/>
                <a:t>tab</a:t>
              </a:r>
            </a:p>
            <a:p>
              <a:pPr marL="0" indent="0">
                <a:buNone/>
              </a:pPr>
              <a:r>
                <a:rPr lang="en-US" sz="1600" dirty="0"/>
                <a:t>Click </a:t>
              </a:r>
              <a:r>
                <a:rPr lang="en-US" sz="1600" b="1" dirty="0"/>
                <a:t>Rate Class</a:t>
              </a:r>
              <a:endParaRPr lang="en-IN" sz="1600" b="1" dirty="0"/>
            </a:p>
          </p:txBody>
        </p:sp>
        <p:sp>
          <p:nvSpPr>
            <p:cNvPr id="10" name="Pentagon 46">
              <a:extLst>
                <a:ext uri="{FF2B5EF4-FFF2-40B4-BE49-F238E27FC236}">
                  <a16:creationId xmlns:a16="http://schemas.microsoft.com/office/drawing/2014/main" id="{F032F5F6-C768-4CBC-9FBB-877B877AB309}"/>
                </a:ext>
              </a:extLst>
            </p:cNvPr>
            <p:cNvSpPr/>
            <p:nvPr/>
          </p:nvSpPr>
          <p:spPr>
            <a:xfrm>
              <a:off x="725402" y="5799759"/>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37</a:t>
            </a:fld>
            <a:endParaRPr lang="en-IN" dirty="0"/>
          </a:p>
        </p:txBody>
      </p:sp>
      <p:sp>
        <p:nvSpPr>
          <p:cNvPr id="5" name="Rectangle 4"/>
          <p:cNvSpPr/>
          <p:nvPr/>
        </p:nvSpPr>
        <p:spPr>
          <a:xfrm>
            <a:off x="6793754" y="1837429"/>
            <a:ext cx="2141102" cy="231399"/>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0" name="Group 29"/>
          <p:cNvGrpSpPr/>
          <p:nvPr/>
        </p:nvGrpSpPr>
        <p:grpSpPr>
          <a:xfrm>
            <a:off x="7469469" y="1172153"/>
            <a:ext cx="382836" cy="626203"/>
            <a:chOff x="5586773" y="2053694"/>
            <a:chExt cx="345508" cy="647111"/>
          </a:xfrm>
          <a:solidFill>
            <a:schemeClr val="accent1">
              <a:lumMod val="75000"/>
            </a:schemeClr>
          </a:solidFill>
        </p:grpSpPr>
        <p:sp>
          <p:nvSpPr>
            <p:cNvPr id="3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36" name="Group 35"/>
          <p:cNvGrpSpPr/>
          <p:nvPr/>
        </p:nvGrpSpPr>
        <p:grpSpPr>
          <a:xfrm>
            <a:off x="6568380" y="4320409"/>
            <a:ext cx="4934356" cy="1755926"/>
            <a:chOff x="342229" y="5564819"/>
            <a:chExt cx="4934356" cy="1755926"/>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850935" y="5564819"/>
              <a:ext cx="4425650" cy="175592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the following:</a:t>
              </a:r>
            </a:p>
            <a:p>
              <a:pPr marL="0" indent="0">
                <a:buNone/>
              </a:pPr>
              <a:r>
                <a:rPr lang="en-US" sz="1600" b="1" dirty="0"/>
                <a:t>Rate Class Code </a:t>
              </a:r>
              <a:r>
                <a:rPr lang="en-US" sz="1600" dirty="0"/>
                <a:t>– unique number to identify Rate Class</a:t>
              </a:r>
            </a:p>
            <a:p>
              <a:pPr marL="0" indent="0">
                <a:buNone/>
              </a:pPr>
              <a:r>
                <a:rPr lang="en-US" sz="1600" b="1" dirty="0"/>
                <a:t>Description</a:t>
              </a:r>
              <a:r>
                <a:rPr lang="en-US" sz="1600" dirty="0"/>
                <a:t> – Rate Class description</a:t>
              </a:r>
            </a:p>
            <a:p>
              <a:pPr marL="0" indent="0">
                <a:buNone/>
              </a:pPr>
              <a:r>
                <a:rPr lang="en-US" sz="1600" b="1" dirty="0"/>
                <a:t>Rate Class Type </a:t>
              </a:r>
              <a:r>
                <a:rPr lang="en-US" sz="1600" dirty="0"/>
                <a:t>– ‘O’</a:t>
              </a:r>
              <a:endParaRPr lang="en-IN" sz="1600" dirty="0"/>
            </a:p>
            <a:p>
              <a:pPr marL="0" indent="0">
                <a:buNone/>
              </a:pPr>
              <a:r>
                <a:rPr lang="en-IN" sz="1600" dirty="0"/>
                <a:t>Click </a:t>
              </a:r>
              <a:r>
                <a:rPr lang="en-US" sz="1600" b="1" dirty="0"/>
                <a:t>Save </a:t>
              </a:r>
              <a:r>
                <a:rPr lang="en-US" sz="1600" dirty="0"/>
                <a:t>button</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349332" y="4006402"/>
            <a:ext cx="6219048" cy="232313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3" name="Group 32"/>
          <p:cNvGrpSpPr/>
          <p:nvPr/>
        </p:nvGrpSpPr>
        <p:grpSpPr>
          <a:xfrm>
            <a:off x="3926057" y="943481"/>
            <a:ext cx="382836" cy="626203"/>
            <a:chOff x="5586773" y="2053694"/>
            <a:chExt cx="345508"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16" name="Rectangle 15"/>
          <p:cNvSpPr/>
          <p:nvPr/>
        </p:nvSpPr>
        <p:spPr>
          <a:xfrm>
            <a:off x="3946980" y="1531979"/>
            <a:ext cx="448214" cy="276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38"/>
          <p:cNvGrpSpPr/>
          <p:nvPr/>
        </p:nvGrpSpPr>
        <p:grpSpPr>
          <a:xfrm>
            <a:off x="8897143" y="2099805"/>
            <a:ext cx="2957263" cy="326427"/>
            <a:chOff x="252903" y="5449237"/>
            <a:chExt cx="2957263" cy="326427"/>
          </a:xfrm>
        </p:grpSpPr>
        <p:sp>
          <p:nvSpPr>
            <p:cNvPr id="40" name="Content Placeholder 3">
              <a:extLst>
                <a:ext uri="{FF2B5EF4-FFF2-40B4-BE49-F238E27FC236}">
                  <a16:creationId xmlns:a16="http://schemas.microsoft.com/office/drawing/2014/main" id="{53263F70-17F1-44EA-88C5-4E32322DE302}"/>
                </a:ext>
              </a:extLst>
            </p:cNvPr>
            <p:cNvSpPr txBox="1">
              <a:spLocks/>
            </p:cNvSpPr>
            <p:nvPr/>
          </p:nvSpPr>
          <p:spPr>
            <a:xfrm>
              <a:off x="761610" y="5449237"/>
              <a:ext cx="2448556" cy="32642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Add Entry </a:t>
              </a:r>
              <a:r>
                <a:rPr lang="en-US" sz="1600" dirty="0"/>
                <a:t>button</a:t>
              </a:r>
            </a:p>
          </p:txBody>
        </p:sp>
        <p:sp>
          <p:nvSpPr>
            <p:cNvPr id="41" name="Pentagon 46">
              <a:extLst>
                <a:ext uri="{FF2B5EF4-FFF2-40B4-BE49-F238E27FC236}">
                  <a16:creationId xmlns:a16="http://schemas.microsoft.com/office/drawing/2014/main" id="{F032F5F6-C768-4CBC-9FBB-877B877AB309}"/>
                </a:ext>
              </a:extLst>
            </p:cNvPr>
            <p:cNvSpPr/>
            <p:nvPr/>
          </p:nvSpPr>
          <p:spPr>
            <a:xfrm>
              <a:off x="252903" y="5449237"/>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sp>
        <p:nvSpPr>
          <p:cNvPr id="17" name="Rectangle 16"/>
          <p:cNvSpPr/>
          <p:nvPr/>
        </p:nvSpPr>
        <p:spPr>
          <a:xfrm>
            <a:off x="8288594" y="2099805"/>
            <a:ext cx="608549" cy="305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19385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666464" y="833669"/>
            <a:ext cx="8324231" cy="299363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349330" y="3911125"/>
            <a:ext cx="6080968" cy="2543795"/>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771906" y="52113"/>
            <a:ext cx="861036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Add Rate Types</a:t>
            </a:r>
          </a:p>
        </p:txBody>
      </p:sp>
      <p:grpSp>
        <p:nvGrpSpPr>
          <p:cNvPr id="7" name="Group 6"/>
          <p:cNvGrpSpPr/>
          <p:nvPr/>
        </p:nvGrpSpPr>
        <p:grpSpPr>
          <a:xfrm>
            <a:off x="9111578" y="1132928"/>
            <a:ext cx="2801955" cy="827862"/>
            <a:chOff x="725402" y="5777934"/>
            <a:chExt cx="3279869" cy="827862"/>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1249079" y="5777934"/>
              <a:ext cx="2756192" cy="82786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General </a:t>
              </a:r>
              <a:r>
                <a:rPr lang="en-IN" sz="1600" dirty="0"/>
                <a:t>tab</a:t>
              </a:r>
            </a:p>
            <a:p>
              <a:pPr marL="0" indent="0">
                <a:buNone/>
              </a:pPr>
              <a:r>
                <a:rPr lang="en-US" sz="1600" dirty="0"/>
                <a:t>Click </a:t>
              </a:r>
              <a:r>
                <a:rPr lang="en-US" sz="1600" b="1" dirty="0"/>
                <a:t>Rate Types</a:t>
              </a:r>
              <a:endParaRPr lang="en-IN" sz="1600" b="1" dirty="0"/>
            </a:p>
          </p:txBody>
        </p:sp>
        <p:sp>
          <p:nvSpPr>
            <p:cNvPr id="10" name="Pentagon 46">
              <a:extLst>
                <a:ext uri="{FF2B5EF4-FFF2-40B4-BE49-F238E27FC236}">
                  <a16:creationId xmlns:a16="http://schemas.microsoft.com/office/drawing/2014/main" id="{F032F5F6-C768-4CBC-9FBB-877B877AB309}"/>
                </a:ext>
              </a:extLst>
            </p:cNvPr>
            <p:cNvSpPr/>
            <p:nvPr/>
          </p:nvSpPr>
          <p:spPr>
            <a:xfrm>
              <a:off x="725402" y="5799759"/>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38</a:t>
            </a:fld>
            <a:endParaRPr lang="en-IN" dirty="0"/>
          </a:p>
        </p:txBody>
      </p:sp>
      <p:sp>
        <p:nvSpPr>
          <p:cNvPr id="5" name="Rectangle 4"/>
          <p:cNvSpPr/>
          <p:nvPr/>
        </p:nvSpPr>
        <p:spPr>
          <a:xfrm>
            <a:off x="6956935" y="1759131"/>
            <a:ext cx="1999335" cy="26429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0" name="Group 29"/>
          <p:cNvGrpSpPr/>
          <p:nvPr/>
        </p:nvGrpSpPr>
        <p:grpSpPr>
          <a:xfrm>
            <a:off x="7573766" y="1141350"/>
            <a:ext cx="382836" cy="626203"/>
            <a:chOff x="5586773" y="2053694"/>
            <a:chExt cx="345508" cy="647111"/>
          </a:xfrm>
          <a:solidFill>
            <a:schemeClr val="accent1">
              <a:lumMod val="75000"/>
            </a:schemeClr>
          </a:solidFill>
        </p:grpSpPr>
        <p:sp>
          <p:nvSpPr>
            <p:cNvPr id="3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36" name="Group 35"/>
          <p:cNvGrpSpPr/>
          <p:nvPr/>
        </p:nvGrpSpPr>
        <p:grpSpPr>
          <a:xfrm>
            <a:off x="6385304" y="4151947"/>
            <a:ext cx="4996964" cy="2219150"/>
            <a:chOff x="342229" y="5411707"/>
            <a:chExt cx="4996964" cy="2219150"/>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850935" y="5411707"/>
              <a:ext cx="4488258" cy="2219150"/>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the following:</a:t>
              </a:r>
            </a:p>
            <a:p>
              <a:pPr marL="0" indent="0">
                <a:buNone/>
              </a:pPr>
              <a:r>
                <a:rPr lang="en-US" sz="1600" b="1" dirty="0"/>
                <a:t>Rate Class Code </a:t>
              </a:r>
              <a:r>
                <a:rPr lang="en-US" sz="1600" dirty="0"/>
                <a:t>– select Rate Class</a:t>
              </a:r>
            </a:p>
            <a:p>
              <a:pPr marL="0" indent="0">
                <a:buNone/>
              </a:pPr>
              <a:r>
                <a:rPr lang="en-US" sz="1600" b="1" dirty="0"/>
                <a:t>Rate Type Code </a:t>
              </a:r>
              <a:r>
                <a:rPr lang="en-US" sz="1600" dirty="0"/>
                <a:t>– unique number to identify Rate Type</a:t>
              </a:r>
            </a:p>
            <a:p>
              <a:pPr marL="0" indent="0">
                <a:buNone/>
              </a:pPr>
              <a:r>
                <a:rPr lang="en-US" sz="1600" b="1" dirty="0"/>
                <a:t>Description</a:t>
              </a:r>
              <a:r>
                <a:rPr lang="en-US" sz="1600" dirty="0"/>
                <a:t> – Rate Type description</a:t>
              </a:r>
            </a:p>
            <a:p>
              <a:pPr marL="0" indent="0">
                <a:buNone/>
              </a:pPr>
              <a:r>
                <a:rPr lang="en-US" sz="1600" b="1" dirty="0"/>
                <a:t>Active Flag </a:t>
              </a:r>
              <a:r>
                <a:rPr lang="en-US" sz="1600" dirty="0"/>
                <a:t>– Yes</a:t>
              </a:r>
              <a:endParaRPr lang="en-IN" sz="1600" dirty="0"/>
            </a:p>
            <a:p>
              <a:pPr marL="0" indent="0">
                <a:buNone/>
              </a:pPr>
              <a:r>
                <a:rPr lang="en-IN" sz="1600" dirty="0"/>
                <a:t>Click </a:t>
              </a:r>
              <a:r>
                <a:rPr lang="en-US" sz="1600" b="1" dirty="0"/>
                <a:t>Save </a:t>
              </a:r>
              <a:r>
                <a:rPr lang="en-US" sz="1600" dirty="0"/>
                <a:t>button</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349331" y="3977383"/>
            <a:ext cx="6035973" cy="2393714"/>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3" name="Group 32"/>
          <p:cNvGrpSpPr/>
          <p:nvPr/>
        </p:nvGrpSpPr>
        <p:grpSpPr>
          <a:xfrm>
            <a:off x="1998325" y="833996"/>
            <a:ext cx="382836" cy="626203"/>
            <a:chOff x="5586773" y="2053694"/>
            <a:chExt cx="345508"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16" name="Rectangle 15"/>
          <p:cNvSpPr/>
          <p:nvPr/>
        </p:nvSpPr>
        <p:spPr>
          <a:xfrm>
            <a:off x="2019248" y="1422494"/>
            <a:ext cx="448214" cy="276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38"/>
          <p:cNvGrpSpPr/>
          <p:nvPr/>
        </p:nvGrpSpPr>
        <p:grpSpPr>
          <a:xfrm>
            <a:off x="8956270" y="2073346"/>
            <a:ext cx="2957263" cy="326427"/>
            <a:chOff x="252903" y="5449237"/>
            <a:chExt cx="2957263" cy="326427"/>
          </a:xfrm>
        </p:grpSpPr>
        <p:sp>
          <p:nvSpPr>
            <p:cNvPr id="40" name="Content Placeholder 3">
              <a:extLst>
                <a:ext uri="{FF2B5EF4-FFF2-40B4-BE49-F238E27FC236}">
                  <a16:creationId xmlns:a16="http://schemas.microsoft.com/office/drawing/2014/main" id="{53263F70-17F1-44EA-88C5-4E32322DE302}"/>
                </a:ext>
              </a:extLst>
            </p:cNvPr>
            <p:cNvSpPr txBox="1">
              <a:spLocks/>
            </p:cNvSpPr>
            <p:nvPr/>
          </p:nvSpPr>
          <p:spPr>
            <a:xfrm>
              <a:off x="761610" y="5449237"/>
              <a:ext cx="2448556" cy="32642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Add Entry </a:t>
              </a:r>
              <a:r>
                <a:rPr lang="en-US" sz="1600" dirty="0"/>
                <a:t>button</a:t>
              </a:r>
            </a:p>
          </p:txBody>
        </p:sp>
        <p:sp>
          <p:nvSpPr>
            <p:cNvPr id="41" name="Pentagon 46">
              <a:extLst>
                <a:ext uri="{FF2B5EF4-FFF2-40B4-BE49-F238E27FC236}">
                  <a16:creationId xmlns:a16="http://schemas.microsoft.com/office/drawing/2014/main" id="{F032F5F6-C768-4CBC-9FBB-877B877AB309}"/>
                </a:ext>
              </a:extLst>
            </p:cNvPr>
            <p:cNvSpPr/>
            <p:nvPr/>
          </p:nvSpPr>
          <p:spPr>
            <a:xfrm>
              <a:off x="252903" y="5449237"/>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sp>
        <p:nvSpPr>
          <p:cNvPr id="17" name="Rectangle 16"/>
          <p:cNvSpPr/>
          <p:nvPr/>
        </p:nvSpPr>
        <p:spPr>
          <a:xfrm>
            <a:off x="8347721" y="2073346"/>
            <a:ext cx="608549" cy="305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31807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436994" y="909439"/>
            <a:ext cx="8460148" cy="2785341"/>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471948" y="3791196"/>
            <a:ext cx="5453795" cy="2834975"/>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771906" y="52113"/>
            <a:ext cx="861036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Add Cost Element</a:t>
            </a:r>
          </a:p>
        </p:txBody>
      </p:sp>
      <p:grpSp>
        <p:nvGrpSpPr>
          <p:cNvPr id="7" name="Group 6"/>
          <p:cNvGrpSpPr/>
          <p:nvPr/>
        </p:nvGrpSpPr>
        <p:grpSpPr>
          <a:xfrm>
            <a:off x="8973346" y="944155"/>
            <a:ext cx="3025519" cy="876234"/>
            <a:chOff x="805481" y="5767279"/>
            <a:chExt cx="3541566" cy="876234"/>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1304888" y="5767279"/>
              <a:ext cx="3042159" cy="82786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Proposal </a:t>
              </a:r>
              <a:r>
                <a:rPr lang="en-IN" sz="1600" dirty="0"/>
                <a:t>tab</a:t>
              </a:r>
            </a:p>
            <a:p>
              <a:pPr marL="0" indent="0">
                <a:buNone/>
              </a:pPr>
              <a:r>
                <a:rPr lang="en-US" sz="1600" dirty="0"/>
                <a:t>Click </a:t>
              </a:r>
              <a:r>
                <a:rPr lang="en-US" sz="1600" b="1" dirty="0"/>
                <a:t>Budget – Cost Element</a:t>
              </a:r>
              <a:endParaRPr lang="en-IN" sz="1600" b="1" dirty="0"/>
            </a:p>
          </p:txBody>
        </p:sp>
        <p:sp>
          <p:nvSpPr>
            <p:cNvPr id="10" name="Pentagon 46">
              <a:extLst>
                <a:ext uri="{FF2B5EF4-FFF2-40B4-BE49-F238E27FC236}">
                  <a16:creationId xmlns:a16="http://schemas.microsoft.com/office/drawing/2014/main" id="{F032F5F6-C768-4CBC-9FBB-877B877AB309}"/>
                </a:ext>
              </a:extLst>
            </p:cNvPr>
            <p:cNvSpPr/>
            <p:nvPr/>
          </p:nvSpPr>
          <p:spPr>
            <a:xfrm>
              <a:off x="805481" y="5854143"/>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39</a:t>
            </a:fld>
            <a:endParaRPr lang="en-IN" dirty="0"/>
          </a:p>
        </p:txBody>
      </p:sp>
      <p:sp>
        <p:nvSpPr>
          <p:cNvPr id="5" name="Rectangle 4"/>
          <p:cNvSpPr/>
          <p:nvPr/>
        </p:nvSpPr>
        <p:spPr>
          <a:xfrm>
            <a:off x="2549524" y="1799744"/>
            <a:ext cx="2051776" cy="254682"/>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0" name="Group 29"/>
          <p:cNvGrpSpPr/>
          <p:nvPr/>
        </p:nvGrpSpPr>
        <p:grpSpPr>
          <a:xfrm rot="10800000">
            <a:off x="3647701" y="2040778"/>
            <a:ext cx="391868" cy="626203"/>
            <a:chOff x="5567119" y="2053694"/>
            <a:chExt cx="353659" cy="647111"/>
          </a:xfrm>
          <a:solidFill>
            <a:schemeClr val="accent1">
              <a:lumMod val="75000"/>
            </a:schemeClr>
          </a:solidFill>
        </p:grpSpPr>
        <p:sp>
          <p:nvSpPr>
            <p:cNvPr id="3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13A9D2A9-0B10-46B3-9417-3EF09AA40D7A}"/>
                </a:ext>
              </a:extLst>
            </p:cNvPr>
            <p:cNvSpPr txBox="1"/>
            <p:nvPr/>
          </p:nvSpPr>
          <p:spPr>
            <a:xfrm rot="10800000">
              <a:off x="5567119" y="2161033"/>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36" name="Group 35"/>
          <p:cNvGrpSpPr/>
          <p:nvPr/>
        </p:nvGrpSpPr>
        <p:grpSpPr>
          <a:xfrm>
            <a:off x="5881499" y="3963339"/>
            <a:ext cx="4943817" cy="2393010"/>
            <a:chOff x="342229" y="5392907"/>
            <a:chExt cx="4943817" cy="2393010"/>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850935" y="5392907"/>
              <a:ext cx="4435111" cy="2393010"/>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the following:</a:t>
              </a:r>
            </a:p>
            <a:p>
              <a:pPr marL="0" indent="0">
                <a:buNone/>
              </a:pPr>
              <a:r>
                <a:rPr lang="en-US" sz="1600" b="1" dirty="0"/>
                <a:t>Cost Element Code </a:t>
              </a:r>
              <a:r>
                <a:rPr lang="en-US" sz="1600" dirty="0"/>
                <a:t>– enter CE code</a:t>
              </a:r>
            </a:p>
            <a:p>
              <a:pPr marL="0" indent="0">
                <a:buNone/>
              </a:pPr>
              <a:r>
                <a:rPr lang="en-US" sz="1600" b="1" dirty="0"/>
                <a:t>CE Active Flag </a:t>
              </a:r>
              <a:r>
                <a:rPr lang="en-US" sz="1600" dirty="0"/>
                <a:t>– enter Y – yes, N-no</a:t>
              </a:r>
            </a:p>
            <a:p>
              <a:pPr marL="0" indent="0">
                <a:buNone/>
              </a:pPr>
              <a:r>
                <a:rPr lang="en-US" sz="1600" b="1" dirty="0"/>
                <a:t>Budget Category Code</a:t>
              </a:r>
              <a:r>
                <a:rPr lang="en-US" sz="1600" dirty="0"/>
                <a:t> – enter budget code</a:t>
              </a:r>
            </a:p>
            <a:p>
              <a:pPr marL="0" indent="0">
                <a:buNone/>
              </a:pPr>
              <a:r>
                <a:rPr lang="en-US" sz="1600" b="1" dirty="0"/>
                <a:t>Cost Element Description </a:t>
              </a:r>
              <a:r>
                <a:rPr lang="en-US" sz="1600" dirty="0"/>
                <a:t>– Enter the CE name</a:t>
              </a:r>
            </a:p>
            <a:p>
              <a:pPr marL="0" indent="0">
                <a:buNone/>
              </a:pPr>
              <a:r>
                <a:rPr lang="en-US" sz="1600" b="1" dirty="0"/>
                <a:t>Campus Flag </a:t>
              </a:r>
              <a:r>
                <a:rPr lang="en-US" sz="1600" dirty="0"/>
                <a:t>- Off</a:t>
              </a:r>
              <a:endParaRPr lang="en-IN" sz="1600" dirty="0"/>
            </a:p>
            <a:p>
              <a:pPr marL="0" indent="0">
                <a:buNone/>
              </a:pPr>
              <a:r>
                <a:rPr lang="en-IN" sz="1600" dirty="0"/>
                <a:t>Click </a:t>
              </a:r>
              <a:r>
                <a:rPr lang="en-US" sz="1600" b="1" dirty="0"/>
                <a:t>Save </a:t>
              </a:r>
              <a:r>
                <a:rPr lang="en-US" sz="1600" dirty="0"/>
                <a:t>button</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537072" y="3818551"/>
            <a:ext cx="5344427" cy="2778124"/>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3" name="Group 32"/>
          <p:cNvGrpSpPr/>
          <p:nvPr/>
        </p:nvGrpSpPr>
        <p:grpSpPr>
          <a:xfrm>
            <a:off x="3926462" y="889906"/>
            <a:ext cx="382836" cy="626203"/>
            <a:chOff x="5586773" y="2053694"/>
            <a:chExt cx="345508"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16" name="Rectangle 15"/>
          <p:cNvSpPr/>
          <p:nvPr/>
        </p:nvSpPr>
        <p:spPr>
          <a:xfrm>
            <a:off x="3947385" y="1478404"/>
            <a:ext cx="448214" cy="276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38"/>
          <p:cNvGrpSpPr/>
          <p:nvPr/>
        </p:nvGrpSpPr>
        <p:grpSpPr>
          <a:xfrm>
            <a:off x="8793904" y="2050965"/>
            <a:ext cx="2957263" cy="326427"/>
            <a:chOff x="252903" y="5449237"/>
            <a:chExt cx="2957263" cy="326427"/>
          </a:xfrm>
        </p:grpSpPr>
        <p:sp>
          <p:nvSpPr>
            <p:cNvPr id="40" name="Content Placeholder 3">
              <a:extLst>
                <a:ext uri="{FF2B5EF4-FFF2-40B4-BE49-F238E27FC236}">
                  <a16:creationId xmlns:a16="http://schemas.microsoft.com/office/drawing/2014/main" id="{53263F70-17F1-44EA-88C5-4E32322DE302}"/>
                </a:ext>
              </a:extLst>
            </p:cNvPr>
            <p:cNvSpPr txBox="1">
              <a:spLocks/>
            </p:cNvSpPr>
            <p:nvPr/>
          </p:nvSpPr>
          <p:spPr>
            <a:xfrm>
              <a:off x="761610" y="5449237"/>
              <a:ext cx="2448556" cy="32642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Add Entry</a:t>
              </a:r>
              <a:r>
                <a:rPr lang="en-US" sz="1600" dirty="0"/>
                <a:t> button</a:t>
              </a:r>
            </a:p>
          </p:txBody>
        </p:sp>
        <p:sp>
          <p:nvSpPr>
            <p:cNvPr id="41" name="Pentagon 46">
              <a:extLst>
                <a:ext uri="{FF2B5EF4-FFF2-40B4-BE49-F238E27FC236}">
                  <a16:creationId xmlns:a16="http://schemas.microsoft.com/office/drawing/2014/main" id="{F032F5F6-C768-4CBC-9FBB-877B877AB309}"/>
                </a:ext>
              </a:extLst>
            </p:cNvPr>
            <p:cNvSpPr/>
            <p:nvPr/>
          </p:nvSpPr>
          <p:spPr>
            <a:xfrm>
              <a:off x="252903" y="5449237"/>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sp>
        <p:nvSpPr>
          <p:cNvPr id="17" name="Rectangle 16"/>
          <p:cNvSpPr/>
          <p:nvPr/>
        </p:nvSpPr>
        <p:spPr>
          <a:xfrm>
            <a:off x="8185355" y="2050965"/>
            <a:ext cx="608549" cy="305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95329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418667" y="172861"/>
            <a:ext cx="7447061" cy="606510"/>
          </a:xfrm>
        </p:spPr>
        <p:txBody>
          <a:bodyPr vert="horz" lIns="91440" tIns="45720" rIns="91440" bIns="45720" rtlCol="0" anchor="ctr">
            <a:normAutofit/>
          </a:bodyPr>
          <a:lstStyle/>
          <a:p>
            <a:pPr algn="ctr"/>
            <a:r>
              <a:rPr lang="en-SG" sz="3200" b="1" dirty="0">
                <a:latin typeface="Calibri" panose="020F0502020204030204" pitchFamily="34" charset="0"/>
                <a:cs typeface="Calibri" panose="020F0502020204030204" pitchFamily="34" charset="0"/>
              </a:rPr>
              <a:t>Introduction to </a:t>
            </a:r>
            <a:r>
              <a:rPr lang="en-IN" sz="3200" b="1" dirty="0">
                <a:latin typeface="Calibri" panose="020F0502020204030204" pitchFamily="34" charset="0"/>
                <a:cs typeface="Calibri" panose="020F0502020204030204" pitchFamily="34" charset="0"/>
              </a:rPr>
              <a:t>Admin Dashboard</a:t>
            </a:r>
            <a:endParaRPr lang="en-SG" sz="32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4223956-C4D6-45D8-8172-0CB4EC65276E}"/>
              </a:ext>
            </a:extLst>
          </p:cNvPr>
          <p:cNvSpPr>
            <a:spLocks noGrp="1"/>
          </p:cNvSpPr>
          <p:nvPr>
            <p:ph idx="1"/>
          </p:nvPr>
        </p:nvSpPr>
        <p:spPr>
          <a:xfrm>
            <a:off x="1068858" y="1213021"/>
            <a:ext cx="10097826" cy="4707759"/>
          </a:xfrm>
        </p:spPr>
        <p:txBody>
          <a:bodyPr/>
          <a:lstStyle/>
          <a:p>
            <a:r>
              <a:rPr lang="en-US" sz="2000" dirty="0">
                <a:latin typeface="Calibri" panose="020F0502020204030204" pitchFamily="34" charset="0"/>
                <a:cs typeface="Calibri" panose="020F0502020204030204" pitchFamily="34" charset="0"/>
              </a:rPr>
              <a:t>To view, create, update or delete the lookup values or system configurations</a:t>
            </a:r>
          </a:p>
          <a:p>
            <a:r>
              <a:rPr lang="en-US" sz="2000" dirty="0">
                <a:latin typeface="Calibri" panose="020F0502020204030204" pitchFamily="34" charset="0"/>
                <a:cs typeface="Calibri" panose="020F0502020204030204" pitchFamily="34" charset="0"/>
              </a:rPr>
              <a:t>To enable/disable the lookup values or configurations</a:t>
            </a:r>
          </a:p>
          <a:p>
            <a:pPr marL="0" indent="0">
              <a:lnSpc>
                <a:spcPct val="150000"/>
              </a:lnSpc>
              <a:buNone/>
            </a:pPr>
            <a:r>
              <a:rPr lang="en-US" sz="2000" i="1" u="sng" dirty="0">
                <a:latin typeface="Calibri" panose="020F0502020204030204" pitchFamily="34" charset="0"/>
                <a:cs typeface="Calibri" panose="020F0502020204030204" pitchFamily="34" charset="0"/>
              </a:rPr>
              <a:t>Key features :</a:t>
            </a:r>
          </a:p>
          <a:p>
            <a:pPr marL="457200" lvl="0" indent="-317500">
              <a:lnSpc>
                <a:spcPct val="115000"/>
              </a:lnSpc>
              <a:spcBef>
                <a:spcPts val="0"/>
              </a:spcBef>
              <a:buSzPts val="1400"/>
              <a:buFont typeface="Calibri"/>
              <a:buChar char="●"/>
            </a:pPr>
            <a:r>
              <a:rPr lang="en-US" sz="2000" dirty="0">
                <a:latin typeface="Calibri" panose="020F0502020204030204" pitchFamily="34" charset="0"/>
                <a:ea typeface="Calibri"/>
                <a:cs typeface="Calibri" panose="020F0502020204030204" pitchFamily="34" charset="0"/>
                <a:sym typeface="Calibri"/>
              </a:rPr>
              <a:t>Role based actions</a:t>
            </a:r>
          </a:p>
          <a:p>
            <a:pPr marL="457200" lvl="0" indent="-317500">
              <a:lnSpc>
                <a:spcPct val="115000"/>
              </a:lnSpc>
              <a:spcBef>
                <a:spcPts val="0"/>
              </a:spcBef>
              <a:buSzPts val="1400"/>
              <a:buFont typeface="Calibri"/>
              <a:buChar char="●"/>
            </a:pPr>
            <a:r>
              <a:rPr lang="en-US" sz="2000" dirty="0">
                <a:latin typeface="Calibri" panose="020F0502020204030204" pitchFamily="34" charset="0"/>
                <a:ea typeface="Calibri"/>
                <a:cs typeface="Calibri" panose="020F0502020204030204" pitchFamily="34" charset="0"/>
                <a:sym typeface="Calibri"/>
              </a:rPr>
              <a:t>Well organized menu wise code tables for easy access</a:t>
            </a:r>
          </a:p>
          <a:p>
            <a:pPr marL="457200" lvl="0" indent="-317500">
              <a:lnSpc>
                <a:spcPct val="115000"/>
              </a:lnSpc>
              <a:spcBef>
                <a:spcPts val="0"/>
              </a:spcBef>
              <a:buSzPts val="1400"/>
              <a:buFont typeface="Calibri"/>
              <a:buChar char="●"/>
            </a:pPr>
            <a:r>
              <a:rPr lang="en-US" sz="2000" dirty="0">
                <a:latin typeface="Calibri" panose="020F0502020204030204" pitchFamily="34" charset="0"/>
                <a:ea typeface="Calibri"/>
                <a:cs typeface="Calibri" panose="020F0502020204030204" pitchFamily="34" charset="0"/>
                <a:sym typeface="Calibri"/>
              </a:rPr>
              <a:t>Search options across all modules</a:t>
            </a:r>
          </a:p>
          <a:p>
            <a:pPr marL="457200" lvl="0" indent="-317500">
              <a:lnSpc>
                <a:spcPct val="115000"/>
              </a:lnSpc>
              <a:spcBef>
                <a:spcPts val="0"/>
              </a:spcBef>
              <a:buSzPts val="1400"/>
              <a:buFont typeface="Calibri"/>
              <a:buChar char="●"/>
            </a:pPr>
            <a:r>
              <a:rPr lang="en-US" sz="2000" dirty="0">
                <a:latin typeface="Calibri" panose="020F0502020204030204" pitchFamily="34" charset="0"/>
                <a:ea typeface="Calibri"/>
                <a:cs typeface="Calibri" panose="020F0502020204030204" pitchFamily="34" charset="0"/>
                <a:sym typeface="Calibri"/>
              </a:rPr>
              <a:t>Updates are reflected in real-time</a:t>
            </a:r>
          </a:p>
          <a:p>
            <a:pPr marL="457200" lvl="0" indent="-317500">
              <a:lnSpc>
                <a:spcPct val="115000"/>
              </a:lnSpc>
              <a:spcBef>
                <a:spcPts val="0"/>
              </a:spcBef>
              <a:buSzPts val="1400"/>
              <a:buFont typeface="Calibri"/>
              <a:buChar char="●"/>
            </a:pPr>
            <a:r>
              <a:rPr lang="en-US" sz="2000" dirty="0">
                <a:latin typeface="Calibri" panose="020F0502020204030204" pitchFamily="34" charset="0"/>
                <a:ea typeface="Calibri"/>
                <a:cs typeface="Calibri" panose="020F0502020204030204" pitchFamily="34" charset="0"/>
                <a:sym typeface="Calibri"/>
              </a:rPr>
              <a:t>Reduces vendor dependency</a:t>
            </a:r>
          </a:p>
          <a:p>
            <a:pPr marL="457200" lvl="0" indent="-317500">
              <a:lnSpc>
                <a:spcPct val="115000"/>
              </a:lnSpc>
              <a:spcBef>
                <a:spcPts val="0"/>
              </a:spcBef>
              <a:buSzPts val="1400"/>
              <a:buFont typeface="Calibri"/>
              <a:buChar char="●"/>
            </a:pPr>
            <a:endParaRPr lang="en-US" sz="2000" dirty="0">
              <a:latin typeface="Calibri" panose="020F0502020204030204" pitchFamily="34" charset="0"/>
              <a:ea typeface="Calibri"/>
              <a:cs typeface="Calibri" panose="020F0502020204030204" pitchFamily="34" charset="0"/>
              <a:sym typeface="Calibri"/>
            </a:endParaRP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4</a:t>
            </a:fld>
            <a:endParaRPr lang="en-IN" dirty="0"/>
          </a:p>
        </p:txBody>
      </p:sp>
    </p:spTree>
    <p:extLst>
      <p:ext uri="{BB962C8B-B14F-4D97-AF65-F5344CB8AC3E}">
        <p14:creationId xmlns:p14="http://schemas.microsoft.com/office/powerpoint/2010/main" val="2246167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423774" y="1073892"/>
            <a:ext cx="8534109" cy="332730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523133" y="4559191"/>
            <a:ext cx="5399995" cy="1993846"/>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771906" y="52113"/>
            <a:ext cx="861036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Add CE Rate Type</a:t>
            </a:r>
          </a:p>
        </p:txBody>
      </p:sp>
      <p:grpSp>
        <p:nvGrpSpPr>
          <p:cNvPr id="7" name="Group 6"/>
          <p:cNvGrpSpPr/>
          <p:nvPr/>
        </p:nvGrpSpPr>
        <p:grpSpPr>
          <a:xfrm>
            <a:off x="9015925" y="923268"/>
            <a:ext cx="2801955" cy="827862"/>
            <a:chOff x="725402" y="5777934"/>
            <a:chExt cx="3279869" cy="827862"/>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1249079" y="5777934"/>
              <a:ext cx="2756192" cy="82786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General </a:t>
              </a:r>
              <a:r>
                <a:rPr lang="en-IN" sz="1600" dirty="0"/>
                <a:t>tab</a:t>
              </a:r>
            </a:p>
            <a:p>
              <a:pPr marL="0" indent="0">
                <a:buNone/>
              </a:pPr>
              <a:r>
                <a:rPr lang="en-US" sz="1600" dirty="0"/>
                <a:t>Click </a:t>
              </a:r>
              <a:r>
                <a:rPr lang="en-US" sz="1600" b="1" dirty="0"/>
                <a:t>Valid CE Rate Types</a:t>
              </a:r>
              <a:endParaRPr lang="en-IN" sz="1600" b="1" dirty="0"/>
            </a:p>
          </p:txBody>
        </p:sp>
        <p:sp>
          <p:nvSpPr>
            <p:cNvPr id="10" name="Pentagon 46">
              <a:extLst>
                <a:ext uri="{FF2B5EF4-FFF2-40B4-BE49-F238E27FC236}">
                  <a16:creationId xmlns:a16="http://schemas.microsoft.com/office/drawing/2014/main" id="{F032F5F6-C768-4CBC-9FBB-877B877AB309}"/>
                </a:ext>
              </a:extLst>
            </p:cNvPr>
            <p:cNvSpPr/>
            <p:nvPr/>
          </p:nvSpPr>
          <p:spPr>
            <a:xfrm>
              <a:off x="725402" y="5799759"/>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40</a:t>
            </a:fld>
            <a:endParaRPr lang="en-IN" dirty="0"/>
          </a:p>
        </p:txBody>
      </p:sp>
      <p:sp>
        <p:nvSpPr>
          <p:cNvPr id="5" name="Rectangle 4"/>
          <p:cNvSpPr/>
          <p:nvPr/>
        </p:nvSpPr>
        <p:spPr>
          <a:xfrm>
            <a:off x="532263" y="2008811"/>
            <a:ext cx="1951581" cy="267106"/>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6" name="Group 35"/>
          <p:cNvGrpSpPr/>
          <p:nvPr/>
        </p:nvGrpSpPr>
        <p:grpSpPr>
          <a:xfrm>
            <a:off x="5873456" y="4574661"/>
            <a:ext cx="3589840" cy="2049083"/>
            <a:chOff x="342229" y="5435156"/>
            <a:chExt cx="3589840" cy="2049083"/>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850936" y="5435156"/>
              <a:ext cx="3081133" cy="204908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the following:</a:t>
              </a:r>
            </a:p>
            <a:p>
              <a:pPr marL="0" indent="0">
                <a:buNone/>
              </a:pPr>
              <a:r>
                <a:rPr lang="en-US" sz="1600" b="1" dirty="0"/>
                <a:t>Cost Element </a:t>
              </a:r>
              <a:r>
                <a:rPr lang="en-US" sz="1600" dirty="0"/>
                <a:t>– select cost element</a:t>
              </a:r>
            </a:p>
            <a:p>
              <a:pPr marL="0" indent="0">
                <a:buNone/>
              </a:pPr>
              <a:r>
                <a:rPr lang="en-US" sz="1600" b="1" dirty="0"/>
                <a:t>Rate Class Code </a:t>
              </a:r>
              <a:r>
                <a:rPr lang="en-US" sz="1600" dirty="0"/>
                <a:t>– select rate class</a:t>
              </a:r>
            </a:p>
            <a:p>
              <a:pPr marL="0" indent="0">
                <a:buNone/>
              </a:pPr>
              <a:r>
                <a:rPr lang="en-US" sz="1600" b="1" dirty="0"/>
                <a:t>Rate Type Code </a:t>
              </a:r>
              <a:r>
                <a:rPr lang="en-US" sz="1600" dirty="0"/>
                <a:t>– select rate type</a:t>
              </a:r>
            </a:p>
            <a:p>
              <a:pPr marL="0" indent="0">
                <a:buNone/>
              </a:pPr>
              <a:r>
                <a:rPr lang="en-US" sz="1600" b="1" dirty="0"/>
                <a:t>Active Flag </a:t>
              </a:r>
              <a:r>
                <a:rPr lang="en-US" sz="1600" dirty="0"/>
                <a:t>– Yes</a:t>
              </a:r>
              <a:endParaRPr lang="en-IN" sz="1600" dirty="0"/>
            </a:p>
            <a:p>
              <a:pPr marL="0" indent="0">
                <a:buNone/>
              </a:pPr>
              <a:r>
                <a:rPr lang="en-IN" sz="1600" dirty="0"/>
                <a:t>Click </a:t>
              </a:r>
              <a:r>
                <a:rPr lang="en-US" sz="1600" b="1" dirty="0"/>
                <a:t>Save </a:t>
              </a:r>
              <a:r>
                <a:rPr lang="en-US" sz="1600" dirty="0"/>
                <a:t>button</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600503" y="4532059"/>
            <a:ext cx="5272953" cy="2020977"/>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3" name="Group 32"/>
          <p:cNvGrpSpPr/>
          <p:nvPr/>
        </p:nvGrpSpPr>
        <p:grpSpPr>
          <a:xfrm>
            <a:off x="1904912" y="1024097"/>
            <a:ext cx="382836" cy="626203"/>
            <a:chOff x="5586773" y="2053694"/>
            <a:chExt cx="345508"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16" name="Rectangle 15"/>
          <p:cNvSpPr/>
          <p:nvPr/>
        </p:nvSpPr>
        <p:spPr>
          <a:xfrm>
            <a:off x="1872223" y="1666559"/>
            <a:ext cx="448214" cy="276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38"/>
          <p:cNvGrpSpPr/>
          <p:nvPr/>
        </p:nvGrpSpPr>
        <p:grpSpPr>
          <a:xfrm>
            <a:off x="8867646" y="2275917"/>
            <a:ext cx="2957263" cy="326427"/>
            <a:chOff x="252903" y="5449237"/>
            <a:chExt cx="2957263" cy="326427"/>
          </a:xfrm>
        </p:grpSpPr>
        <p:sp>
          <p:nvSpPr>
            <p:cNvPr id="40" name="Content Placeholder 3">
              <a:extLst>
                <a:ext uri="{FF2B5EF4-FFF2-40B4-BE49-F238E27FC236}">
                  <a16:creationId xmlns:a16="http://schemas.microsoft.com/office/drawing/2014/main" id="{53263F70-17F1-44EA-88C5-4E32322DE302}"/>
                </a:ext>
              </a:extLst>
            </p:cNvPr>
            <p:cNvSpPr txBox="1">
              <a:spLocks/>
            </p:cNvSpPr>
            <p:nvPr/>
          </p:nvSpPr>
          <p:spPr>
            <a:xfrm>
              <a:off x="761610" y="5449237"/>
              <a:ext cx="2448556" cy="32642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Add Entry </a:t>
              </a:r>
              <a:r>
                <a:rPr lang="en-US" sz="1600" dirty="0"/>
                <a:t>button</a:t>
              </a:r>
            </a:p>
          </p:txBody>
        </p:sp>
        <p:sp>
          <p:nvSpPr>
            <p:cNvPr id="41" name="Pentagon 46">
              <a:extLst>
                <a:ext uri="{FF2B5EF4-FFF2-40B4-BE49-F238E27FC236}">
                  <a16:creationId xmlns:a16="http://schemas.microsoft.com/office/drawing/2014/main" id="{F032F5F6-C768-4CBC-9FBB-877B877AB309}"/>
                </a:ext>
              </a:extLst>
            </p:cNvPr>
            <p:cNvSpPr/>
            <p:nvPr/>
          </p:nvSpPr>
          <p:spPr>
            <a:xfrm>
              <a:off x="252903" y="5449237"/>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sp>
        <p:nvSpPr>
          <p:cNvPr id="17" name="Rectangle 16"/>
          <p:cNvSpPr/>
          <p:nvPr/>
        </p:nvSpPr>
        <p:spPr>
          <a:xfrm>
            <a:off x="8259097" y="2275917"/>
            <a:ext cx="608549" cy="305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Pentagon 46">
            <a:extLst>
              <a:ext uri="{FF2B5EF4-FFF2-40B4-BE49-F238E27FC236}">
                <a16:creationId xmlns:a16="http://schemas.microsoft.com/office/drawing/2014/main" id="{F032F5F6-C768-4CBC-9FBB-877B877AB309}"/>
              </a:ext>
            </a:extLst>
          </p:cNvPr>
          <p:cNvSpPr/>
          <p:nvPr/>
        </p:nvSpPr>
        <p:spPr>
          <a:xfrm rot="16200000">
            <a:off x="1969294" y="2382373"/>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8" name="Rectangle 7"/>
          <p:cNvSpPr/>
          <p:nvPr/>
        </p:nvSpPr>
        <p:spPr>
          <a:xfrm>
            <a:off x="2096330" y="2503709"/>
            <a:ext cx="280316" cy="155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endParaRPr lang="en-IN" dirty="0">
              <a:solidFill>
                <a:schemeClr val="bg1"/>
              </a:solidFill>
            </a:endParaRPr>
          </a:p>
        </p:txBody>
      </p:sp>
    </p:spTree>
    <p:extLst>
      <p:ext uri="{BB962C8B-B14F-4D97-AF65-F5344CB8AC3E}">
        <p14:creationId xmlns:p14="http://schemas.microsoft.com/office/powerpoint/2010/main" val="1884584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61839" y="2085222"/>
            <a:ext cx="8767803" cy="3462228"/>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422579" y="99535"/>
            <a:ext cx="7625873" cy="6872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Maintenance of SAP Feed/Sup Org Mapping</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grpSp>
        <p:nvGrpSpPr>
          <p:cNvPr id="54" name="Group 53"/>
          <p:cNvGrpSpPr/>
          <p:nvPr/>
        </p:nvGrpSpPr>
        <p:grpSpPr>
          <a:xfrm>
            <a:off x="9172017" y="2234962"/>
            <a:ext cx="2577152" cy="1295477"/>
            <a:chOff x="342229" y="5758306"/>
            <a:chExt cx="3016723" cy="1295477"/>
          </a:xfrm>
        </p:grpSpPr>
        <p:sp>
          <p:nvSpPr>
            <p:cNvPr id="57"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2483077" cy="129547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Fast Integration </a:t>
              </a:r>
              <a:r>
                <a:rPr lang="en-IN" sz="1600" dirty="0"/>
                <a:t>tab</a:t>
              </a:r>
              <a:r>
                <a:rPr lang="en-IN" sz="1600" b="1" dirty="0"/>
                <a:t> </a:t>
              </a:r>
            </a:p>
            <a:p>
              <a:pPr marL="0" indent="0">
                <a:buNone/>
              </a:pPr>
              <a:r>
                <a:rPr lang="en-US" sz="1600" dirty="0"/>
                <a:t>Click the </a:t>
              </a:r>
              <a:r>
                <a:rPr lang="en-US" sz="1600" b="1" dirty="0"/>
                <a:t>Unit Mapping </a:t>
              </a:r>
              <a:r>
                <a:rPr lang="en-US" sz="1600" dirty="0"/>
                <a:t>- </a:t>
              </a:r>
              <a:r>
                <a:rPr lang="en-US" sz="1600" b="1" dirty="0"/>
                <a:t>SAP Feed /Sup Org </a:t>
              </a:r>
              <a:r>
                <a:rPr lang="en-US" sz="1600" dirty="0"/>
                <a:t>table</a:t>
              </a:r>
              <a:endParaRPr lang="en-IN" sz="1600" dirty="0"/>
            </a:p>
          </p:txBody>
        </p:sp>
        <p:sp>
          <p:nvSpPr>
            <p:cNvPr id="63"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65" name="Rectangle 64"/>
          <p:cNvSpPr/>
          <p:nvPr/>
        </p:nvSpPr>
        <p:spPr>
          <a:xfrm>
            <a:off x="1073735" y="2749507"/>
            <a:ext cx="755065" cy="251993"/>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Rectangle 68"/>
          <p:cNvSpPr/>
          <p:nvPr/>
        </p:nvSpPr>
        <p:spPr>
          <a:xfrm>
            <a:off x="4723468" y="3103221"/>
            <a:ext cx="2005789" cy="282984"/>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516193" y="4323334"/>
            <a:ext cx="8259097" cy="12241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3" name="Group 72"/>
          <p:cNvGrpSpPr/>
          <p:nvPr/>
        </p:nvGrpSpPr>
        <p:grpSpPr>
          <a:xfrm>
            <a:off x="8807144" y="3760838"/>
            <a:ext cx="2932574" cy="1854296"/>
            <a:chOff x="374082" y="4770164"/>
            <a:chExt cx="2932574" cy="1854296"/>
          </a:xfrm>
        </p:grpSpPr>
        <p:sp>
          <p:nvSpPr>
            <p:cNvPr id="74" name="Content Placeholder 3">
              <a:extLst>
                <a:ext uri="{FF2B5EF4-FFF2-40B4-BE49-F238E27FC236}">
                  <a16:creationId xmlns:a16="http://schemas.microsoft.com/office/drawing/2014/main" id="{53263F70-17F1-44EA-88C5-4E32322DE302}"/>
                </a:ext>
              </a:extLst>
            </p:cNvPr>
            <p:cNvSpPr txBox="1">
              <a:spLocks/>
            </p:cNvSpPr>
            <p:nvPr/>
          </p:nvSpPr>
          <p:spPr>
            <a:xfrm>
              <a:off x="875877" y="4770164"/>
              <a:ext cx="2430779" cy="185429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List of mapped units with Action buttons:</a:t>
              </a:r>
            </a:p>
            <a:p>
              <a:pPr marL="0" indent="0">
                <a:buNone/>
              </a:pPr>
              <a:r>
                <a:rPr lang="en-US" sz="1600" b="1" dirty="0"/>
                <a:t>Edit</a:t>
              </a:r>
              <a:r>
                <a:rPr lang="en-US" sz="1600" dirty="0"/>
                <a:t> – to update the mapping details</a:t>
              </a:r>
            </a:p>
            <a:p>
              <a:pPr marL="0" indent="0">
                <a:buNone/>
              </a:pPr>
              <a:r>
                <a:rPr lang="en-US" sz="1600" b="1" dirty="0"/>
                <a:t>Delete</a:t>
              </a:r>
              <a:r>
                <a:rPr lang="en-US" sz="1600" dirty="0"/>
                <a:t> – to remove mapping</a:t>
              </a:r>
              <a:endParaRPr lang="en-IN" sz="1600" dirty="0"/>
            </a:p>
          </p:txBody>
        </p:sp>
        <p:sp>
          <p:nvSpPr>
            <p:cNvPr id="75" name="Pentagon 46">
              <a:extLst>
                <a:ext uri="{FF2B5EF4-FFF2-40B4-BE49-F238E27FC236}">
                  <a16:creationId xmlns:a16="http://schemas.microsoft.com/office/drawing/2014/main" id="{F032F5F6-C768-4CBC-9FBB-877B877AB309}"/>
                </a:ext>
              </a:extLst>
            </p:cNvPr>
            <p:cNvSpPr/>
            <p:nvPr/>
          </p:nvSpPr>
          <p:spPr>
            <a:xfrm>
              <a:off x="374082" y="5312402"/>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3</a:t>
              </a:r>
            </a:p>
          </p:txBody>
        </p:sp>
      </p:grpSp>
      <p:grpSp>
        <p:nvGrpSpPr>
          <p:cNvPr id="21" name="Group 92"/>
          <p:cNvGrpSpPr>
            <a:grpSpLocks/>
          </p:cNvGrpSpPr>
          <p:nvPr/>
        </p:nvGrpSpPr>
        <p:grpSpPr bwMode="auto">
          <a:xfrm>
            <a:off x="5574883" y="2583304"/>
            <a:ext cx="361950" cy="552450"/>
            <a:chOff x="5818272" y="3424415"/>
            <a:chExt cx="361700" cy="552334"/>
          </a:xfrm>
        </p:grpSpPr>
        <p:sp>
          <p:nvSpPr>
            <p:cNvPr id="22" name="Pentagon 44"/>
            <p:cNvSpPr/>
            <p:nvPr/>
          </p:nvSpPr>
          <p:spPr>
            <a:xfrm rot="5400000">
              <a:off x="5701539" y="3541148"/>
              <a:ext cx="552334" cy="31886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23" name="TextBox 94"/>
            <p:cNvSpPr txBox="1">
              <a:spLocks noChangeArrowheads="1"/>
            </p:cNvSpPr>
            <p:nvPr/>
          </p:nvSpPr>
          <p:spPr bwMode="auto">
            <a:xfrm>
              <a:off x="5837174" y="3458993"/>
              <a:ext cx="3427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bg1"/>
                  </a:solidFill>
                </a:rPr>
                <a:t>2</a:t>
              </a:r>
              <a:endParaRPr lang="en-IN" altLang="en-US" b="1" dirty="0">
                <a:solidFill>
                  <a:schemeClr val="bg1"/>
                </a:solidFill>
              </a:endParaRPr>
            </a:p>
          </p:txBody>
        </p:sp>
      </p:grpSp>
      <p:sp>
        <p:nvSpPr>
          <p:cNvPr id="7" name="TextBox 6"/>
          <p:cNvSpPr txBox="1"/>
          <p:nvPr/>
        </p:nvSpPr>
        <p:spPr>
          <a:xfrm>
            <a:off x="796413" y="1284909"/>
            <a:ext cx="10618839"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Used for updating mapping of Unit Name, BA Code and Superior Supervisory Organization code.</a:t>
            </a:r>
            <a:endParaRPr lang="en-IN" sz="2000" i="1" dirty="0">
              <a:latin typeface="Calibri" panose="020F0502020204030204" pitchFamily="34" charset="0"/>
              <a:cs typeface="Calibri" panose="020F0502020204030204" pitchFamily="34" charset="0"/>
            </a:endParaRPr>
          </a:p>
        </p:txBody>
      </p:sp>
      <p:grpSp>
        <p:nvGrpSpPr>
          <p:cNvPr id="26" name="Group 92"/>
          <p:cNvGrpSpPr>
            <a:grpSpLocks/>
          </p:cNvGrpSpPr>
          <p:nvPr/>
        </p:nvGrpSpPr>
        <p:grpSpPr bwMode="auto">
          <a:xfrm>
            <a:off x="1478546" y="2169197"/>
            <a:ext cx="361950" cy="552450"/>
            <a:chOff x="5818272" y="3424415"/>
            <a:chExt cx="361700" cy="552334"/>
          </a:xfrm>
        </p:grpSpPr>
        <p:sp>
          <p:nvSpPr>
            <p:cNvPr id="27" name="Pentagon 44"/>
            <p:cNvSpPr/>
            <p:nvPr/>
          </p:nvSpPr>
          <p:spPr>
            <a:xfrm rot="5400000">
              <a:off x="5701539" y="3541148"/>
              <a:ext cx="552334" cy="31886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28" name="TextBox 94"/>
            <p:cNvSpPr txBox="1">
              <a:spLocks noChangeArrowheads="1"/>
            </p:cNvSpPr>
            <p:nvPr/>
          </p:nvSpPr>
          <p:spPr bwMode="auto">
            <a:xfrm>
              <a:off x="5837174" y="3458993"/>
              <a:ext cx="3427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bg1"/>
                  </a:solidFill>
                </a:rPr>
                <a:t>1</a:t>
              </a:r>
              <a:endParaRPr lang="en-IN" altLang="en-US" b="1" dirty="0">
                <a:solidFill>
                  <a:schemeClr val="bg1"/>
                </a:solidFill>
              </a:endParaRPr>
            </a:p>
          </p:txBody>
        </p:sp>
      </p:grpSp>
    </p:spTree>
    <p:extLst>
      <p:ext uri="{BB962C8B-B14F-4D97-AF65-F5344CB8AC3E}">
        <p14:creationId xmlns:p14="http://schemas.microsoft.com/office/powerpoint/2010/main" val="3252563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6824F7-2B93-4A93-935A-F11D35F584A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641080" y="811549"/>
            <a:ext cx="10521584" cy="1202668"/>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5518271" y="2104442"/>
            <a:ext cx="5380764" cy="4128274"/>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820663" y="-10655"/>
            <a:ext cx="7277639" cy="7963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Update SAP Feed/Sup Org Mapping</a:t>
            </a:r>
            <a:endParaRPr lang="en-IN" sz="3200" dirty="0">
              <a:latin typeface="Calibri" panose="020F0502020204030204" pitchFamily="34" charset="0"/>
              <a:ea typeface="Roboto" panose="02000000000000000000" pitchFamily="2"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80EA8F26-D01C-4D83-A07A-6FC2B1EB6704}" type="slidenum">
              <a:rPr lang="en-IN" smtClean="0"/>
              <a:pPr/>
              <a:t>42</a:t>
            </a:fld>
            <a:endParaRPr lang="en-IN" dirty="0"/>
          </a:p>
        </p:txBody>
      </p:sp>
      <p:grpSp>
        <p:nvGrpSpPr>
          <p:cNvPr id="54" name="Group 45">
            <a:extLst>
              <a:ext uri="{FF2B5EF4-FFF2-40B4-BE49-F238E27FC236}">
                <a16:creationId xmlns:a16="http://schemas.microsoft.com/office/drawing/2014/main" id="{1C0C0614-86B6-4137-BAA1-05AF1BD3D614}"/>
              </a:ext>
            </a:extLst>
          </p:cNvPr>
          <p:cNvGrpSpPr/>
          <p:nvPr/>
        </p:nvGrpSpPr>
        <p:grpSpPr>
          <a:xfrm>
            <a:off x="677356" y="2508912"/>
            <a:ext cx="4840915" cy="3350823"/>
            <a:chOff x="397025" y="3897093"/>
            <a:chExt cx="9503400" cy="2136188"/>
          </a:xfrm>
        </p:grpSpPr>
        <p:sp>
          <p:nvSpPr>
            <p:cNvPr id="57" name="Content Placeholder 3">
              <a:extLst>
                <a:ext uri="{FF2B5EF4-FFF2-40B4-BE49-F238E27FC236}">
                  <a16:creationId xmlns:a16="http://schemas.microsoft.com/office/drawing/2014/main" id="{1A198669-50E0-47D8-B945-89D57FA439DD}"/>
                </a:ext>
              </a:extLst>
            </p:cNvPr>
            <p:cNvSpPr txBox="1">
              <a:spLocks/>
            </p:cNvSpPr>
            <p:nvPr/>
          </p:nvSpPr>
          <p:spPr>
            <a:xfrm>
              <a:off x="397025" y="3897093"/>
              <a:ext cx="8087149" cy="213618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Update the following:</a:t>
              </a:r>
              <a:endParaRPr lang="en-IN" sz="1600" dirty="0"/>
            </a:p>
            <a:p>
              <a:pPr marL="0" indent="0">
                <a:buNone/>
              </a:pPr>
              <a:r>
                <a:rPr lang="en-US" sz="1600" b="1" dirty="0"/>
                <a:t>Unit Number </a:t>
              </a:r>
              <a:r>
                <a:rPr lang="en-US" sz="1600" dirty="0"/>
                <a:t>–</a:t>
              </a:r>
              <a:r>
                <a:rPr lang="en-US" sz="1600" b="1" dirty="0"/>
                <a:t> </a:t>
              </a:r>
              <a:r>
                <a:rPr lang="en-US" sz="1600" dirty="0"/>
                <a:t>select unit name</a:t>
              </a:r>
            </a:p>
            <a:p>
              <a:pPr marL="0" indent="0">
                <a:buNone/>
              </a:pPr>
              <a:r>
                <a:rPr lang="en-US" sz="1600" b="1" dirty="0"/>
                <a:t>Person Responsible Number </a:t>
              </a:r>
              <a:r>
                <a:rPr lang="en-US" sz="1600" dirty="0"/>
                <a:t>– select the person responsible number</a:t>
              </a:r>
            </a:p>
            <a:p>
              <a:pPr marL="0" indent="0">
                <a:buNone/>
              </a:pPr>
              <a:r>
                <a:rPr lang="en-US" sz="1600" b="1" dirty="0"/>
                <a:t>Company Code, Controlling Area  &amp; Plant </a:t>
              </a:r>
              <a:r>
                <a:rPr lang="en-US" sz="1600" dirty="0"/>
                <a:t>– NTU</a:t>
              </a:r>
            </a:p>
            <a:p>
              <a:pPr marL="0" indent="0">
                <a:buNone/>
              </a:pPr>
              <a:r>
                <a:rPr lang="en-US" sz="1600" b="1" dirty="0"/>
                <a:t>BA Code </a:t>
              </a:r>
              <a:r>
                <a:rPr lang="en-US" sz="1600" dirty="0"/>
                <a:t>– BA Code</a:t>
              </a:r>
            </a:p>
            <a:p>
              <a:pPr marL="0" indent="0">
                <a:buNone/>
              </a:pPr>
              <a:r>
                <a:rPr lang="en-US" sz="1600" b="1" dirty="0"/>
                <a:t>Unit Type </a:t>
              </a:r>
              <a:r>
                <a:rPr lang="en-US" sz="1600" dirty="0"/>
                <a:t>– leave blank</a:t>
              </a:r>
            </a:p>
            <a:p>
              <a:pPr marL="0" indent="0">
                <a:buNone/>
              </a:pPr>
              <a:r>
                <a:rPr lang="en-US" sz="1600" b="1" dirty="0"/>
                <a:t>Superior Supervisory Org </a:t>
              </a:r>
              <a:r>
                <a:rPr lang="en-US" sz="1600" dirty="0"/>
                <a:t>– enter the superior supervisory org number</a:t>
              </a:r>
            </a:p>
            <a:p>
              <a:pPr marL="0" indent="0">
                <a:buNone/>
              </a:pPr>
              <a:r>
                <a:rPr lang="en-US" sz="1600" dirty="0"/>
                <a:t>Click </a:t>
              </a:r>
              <a:r>
                <a:rPr lang="en-US" sz="1600" b="1" dirty="0"/>
                <a:t>Update</a:t>
              </a:r>
              <a:r>
                <a:rPr lang="en-US" sz="1600" dirty="0"/>
                <a:t> button</a:t>
              </a:r>
            </a:p>
          </p:txBody>
        </p:sp>
        <p:sp>
          <p:nvSpPr>
            <p:cNvPr id="63" name="Pentagon 32">
              <a:extLst>
                <a:ext uri="{FF2B5EF4-FFF2-40B4-BE49-F238E27FC236}">
                  <a16:creationId xmlns:a16="http://schemas.microsoft.com/office/drawing/2014/main" id="{60D03D9E-9DBF-4A2D-B482-414089DEDAC6}"/>
                </a:ext>
              </a:extLst>
            </p:cNvPr>
            <p:cNvSpPr/>
            <p:nvPr/>
          </p:nvSpPr>
          <p:spPr>
            <a:xfrm>
              <a:off x="8484174" y="4135775"/>
              <a:ext cx="1416251" cy="23122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grpSp>
      <p:sp>
        <p:nvSpPr>
          <p:cNvPr id="10" name="Rectangle 9"/>
          <p:cNvSpPr/>
          <p:nvPr/>
        </p:nvSpPr>
        <p:spPr>
          <a:xfrm>
            <a:off x="5488776" y="2145261"/>
            <a:ext cx="5380764" cy="40432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Down Arrow 11"/>
          <p:cNvSpPr/>
          <p:nvPr/>
        </p:nvSpPr>
        <p:spPr>
          <a:xfrm>
            <a:off x="9962535" y="1675830"/>
            <a:ext cx="486697" cy="51367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p:cNvSpPr/>
          <p:nvPr/>
        </p:nvSpPr>
        <p:spPr>
          <a:xfrm>
            <a:off x="10028905" y="1334593"/>
            <a:ext cx="309716" cy="331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63640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05218" y="4361236"/>
            <a:ext cx="5763161" cy="2020167"/>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697449" y="908460"/>
            <a:ext cx="8163171" cy="3311772"/>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771906" y="52113"/>
            <a:ext cx="861036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Add Funding Scheme</a:t>
            </a:r>
          </a:p>
        </p:txBody>
      </p:sp>
      <p:grpSp>
        <p:nvGrpSpPr>
          <p:cNvPr id="7" name="Group 6"/>
          <p:cNvGrpSpPr/>
          <p:nvPr/>
        </p:nvGrpSpPr>
        <p:grpSpPr>
          <a:xfrm>
            <a:off x="8937768" y="905796"/>
            <a:ext cx="2801955" cy="948594"/>
            <a:chOff x="725402" y="5777934"/>
            <a:chExt cx="3279869" cy="948594"/>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1249079" y="5777934"/>
              <a:ext cx="2756192" cy="94859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General </a:t>
              </a:r>
              <a:r>
                <a:rPr lang="en-IN" sz="1600" dirty="0"/>
                <a:t>tab</a:t>
              </a:r>
            </a:p>
            <a:p>
              <a:pPr marL="0" indent="0">
                <a:buNone/>
              </a:pPr>
              <a:r>
                <a:rPr lang="en-US" sz="1600" dirty="0"/>
                <a:t>Click </a:t>
              </a:r>
              <a:r>
                <a:rPr lang="en-US" sz="1600" b="1" dirty="0"/>
                <a:t>Funding Scheme</a:t>
              </a:r>
              <a:endParaRPr lang="en-IN" sz="1600" b="1" dirty="0"/>
            </a:p>
          </p:txBody>
        </p:sp>
        <p:sp>
          <p:nvSpPr>
            <p:cNvPr id="10" name="Pentagon 46">
              <a:extLst>
                <a:ext uri="{FF2B5EF4-FFF2-40B4-BE49-F238E27FC236}">
                  <a16:creationId xmlns:a16="http://schemas.microsoft.com/office/drawing/2014/main" id="{F032F5F6-C768-4CBC-9FBB-877B877AB309}"/>
                </a:ext>
              </a:extLst>
            </p:cNvPr>
            <p:cNvSpPr/>
            <p:nvPr/>
          </p:nvSpPr>
          <p:spPr>
            <a:xfrm>
              <a:off x="725402" y="5799759"/>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43</a:t>
            </a:fld>
            <a:endParaRPr lang="en-IN" dirty="0"/>
          </a:p>
        </p:txBody>
      </p:sp>
      <p:sp>
        <p:nvSpPr>
          <p:cNvPr id="5" name="Rectangle 4"/>
          <p:cNvSpPr/>
          <p:nvPr/>
        </p:nvSpPr>
        <p:spPr>
          <a:xfrm>
            <a:off x="2832924" y="1660423"/>
            <a:ext cx="1971087" cy="29148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0" name="Group 29"/>
          <p:cNvGrpSpPr/>
          <p:nvPr/>
        </p:nvGrpSpPr>
        <p:grpSpPr>
          <a:xfrm rot="10800000">
            <a:off x="4496582" y="1951904"/>
            <a:ext cx="370090" cy="626203"/>
            <a:chOff x="5586773" y="2053694"/>
            <a:chExt cx="334005" cy="647111"/>
          </a:xfrm>
          <a:solidFill>
            <a:schemeClr val="accent1">
              <a:lumMod val="75000"/>
            </a:schemeClr>
          </a:solidFill>
        </p:grpSpPr>
        <p:sp>
          <p:nvSpPr>
            <p:cNvPr id="3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13A9D2A9-0B10-46B3-9417-3EF09AA40D7A}"/>
                </a:ext>
              </a:extLst>
            </p:cNvPr>
            <p:cNvSpPr txBox="1"/>
            <p:nvPr/>
          </p:nvSpPr>
          <p:spPr>
            <a:xfrm rot="10800000">
              <a:off x="5586773" y="2161284"/>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grpSp>
        <p:nvGrpSpPr>
          <p:cNvPr id="36" name="Group 35"/>
          <p:cNvGrpSpPr/>
          <p:nvPr/>
        </p:nvGrpSpPr>
        <p:grpSpPr>
          <a:xfrm>
            <a:off x="6491445" y="4485890"/>
            <a:ext cx="4500568" cy="1755926"/>
            <a:chOff x="265294" y="5730300"/>
            <a:chExt cx="4500568" cy="1755926"/>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796407" y="5730300"/>
              <a:ext cx="3969455" cy="175592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the following:</a:t>
              </a:r>
            </a:p>
            <a:p>
              <a:pPr marL="0" indent="0">
                <a:buNone/>
              </a:pPr>
              <a:r>
                <a:rPr lang="en-US" sz="1600" b="1" dirty="0"/>
                <a:t>Description </a:t>
              </a:r>
              <a:r>
                <a:rPr lang="en-US" sz="1600" dirty="0"/>
                <a:t>– Funding Scheme description</a:t>
              </a:r>
            </a:p>
            <a:p>
              <a:pPr marL="0" indent="0">
                <a:buNone/>
              </a:pPr>
              <a:r>
                <a:rPr lang="en-US" sz="1600" b="1" dirty="0"/>
                <a:t>Funding Scheme</a:t>
              </a:r>
              <a:r>
                <a:rPr lang="en-US" sz="1600" dirty="0"/>
                <a:t> – Funding Scheme Name</a:t>
              </a:r>
            </a:p>
            <a:p>
              <a:pPr marL="0" indent="0">
                <a:buNone/>
              </a:pPr>
              <a:r>
                <a:rPr lang="en-US" sz="1600" b="1" dirty="0"/>
                <a:t>Active Flag </a:t>
              </a:r>
              <a:r>
                <a:rPr lang="en-US" sz="1600" dirty="0"/>
                <a:t>– enable/disable funding scheme</a:t>
              </a:r>
              <a:endParaRPr lang="en-IN" sz="1600" dirty="0"/>
            </a:p>
            <a:p>
              <a:pPr marL="0" indent="0">
                <a:buNone/>
              </a:pPr>
              <a:r>
                <a:rPr lang="en-IN" sz="1600" dirty="0"/>
                <a:t>Click </a:t>
              </a:r>
              <a:r>
                <a:rPr lang="en-US" sz="1600" b="1" dirty="0"/>
                <a:t>Save </a:t>
              </a:r>
              <a:r>
                <a:rPr lang="en-US" sz="1600" dirty="0"/>
                <a:t>button</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265294" y="5730300"/>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805218" y="4372990"/>
            <a:ext cx="5663821" cy="1956543"/>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3" name="Group 32"/>
          <p:cNvGrpSpPr/>
          <p:nvPr/>
        </p:nvGrpSpPr>
        <p:grpSpPr>
          <a:xfrm>
            <a:off x="1925819" y="801720"/>
            <a:ext cx="382836" cy="626203"/>
            <a:chOff x="5586773" y="2053694"/>
            <a:chExt cx="345508"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16" name="Rectangle 15"/>
          <p:cNvSpPr/>
          <p:nvPr/>
        </p:nvSpPr>
        <p:spPr>
          <a:xfrm>
            <a:off x="2088167" y="1443379"/>
            <a:ext cx="448214" cy="276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38"/>
          <p:cNvGrpSpPr/>
          <p:nvPr/>
        </p:nvGrpSpPr>
        <p:grpSpPr>
          <a:xfrm>
            <a:off x="8760664" y="1951904"/>
            <a:ext cx="2957263" cy="326427"/>
            <a:chOff x="252903" y="5449237"/>
            <a:chExt cx="2957263" cy="326427"/>
          </a:xfrm>
        </p:grpSpPr>
        <p:sp>
          <p:nvSpPr>
            <p:cNvPr id="40" name="Content Placeholder 3">
              <a:extLst>
                <a:ext uri="{FF2B5EF4-FFF2-40B4-BE49-F238E27FC236}">
                  <a16:creationId xmlns:a16="http://schemas.microsoft.com/office/drawing/2014/main" id="{53263F70-17F1-44EA-88C5-4E32322DE302}"/>
                </a:ext>
              </a:extLst>
            </p:cNvPr>
            <p:cNvSpPr txBox="1">
              <a:spLocks/>
            </p:cNvSpPr>
            <p:nvPr/>
          </p:nvSpPr>
          <p:spPr>
            <a:xfrm>
              <a:off x="761610" y="5449237"/>
              <a:ext cx="2448556" cy="32642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Add Entry </a:t>
              </a:r>
              <a:r>
                <a:rPr lang="en-US" sz="1600" dirty="0"/>
                <a:t>button</a:t>
              </a:r>
            </a:p>
          </p:txBody>
        </p:sp>
        <p:sp>
          <p:nvSpPr>
            <p:cNvPr id="41" name="Pentagon 46">
              <a:extLst>
                <a:ext uri="{FF2B5EF4-FFF2-40B4-BE49-F238E27FC236}">
                  <a16:creationId xmlns:a16="http://schemas.microsoft.com/office/drawing/2014/main" id="{F032F5F6-C768-4CBC-9FBB-877B877AB309}"/>
                </a:ext>
              </a:extLst>
            </p:cNvPr>
            <p:cNvSpPr/>
            <p:nvPr/>
          </p:nvSpPr>
          <p:spPr>
            <a:xfrm>
              <a:off x="252903" y="5449237"/>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sp>
        <p:nvSpPr>
          <p:cNvPr id="17" name="Rectangle 16"/>
          <p:cNvSpPr/>
          <p:nvPr/>
        </p:nvSpPr>
        <p:spPr>
          <a:xfrm>
            <a:off x="8152115" y="1951904"/>
            <a:ext cx="608549" cy="305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68497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698481" y="4531976"/>
            <a:ext cx="5781761" cy="190009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493296" y="788570"/>
            <a:ext cx="8376661" cy="3545711"/>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308655" y="8622"/>
            <a:ext cx="9169885" cy="75617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Add Sponsor Funding Scheme</a:t>
            </a:r>
          </a:p>
        </p:txBody>
      </p:sp>
      <p:grpSp>
        <p:nvGrpSpPr>
          <p:cNvPr id="7" name="Group 6"/>
          <p:cNvGrpSpPr/>
          <p:nvPr/>
        </p:nvGrpSpPr>
        <p:grpSpPr>
          <a:xfrm>
            <a:off x="8937768" y="905796"/>
            <a:ext cx="2801955" cy="948594"/>
            <a:chOff x="725402" y="5777934"/>
            <a:chExt cx="3279869" cy="948594"/>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1249079" y="5777934"/>
              <a:ext cx="2756192" cy="94859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General </a:t>
              </a:r>
              <a:r>
                <a:rPr lang="en-IN" sz="1600" dirty="0"/>
                <a:t>ta</a:t>
              </a:r>
              <a:r>
                <a:rPr lang="en-IN" sz="1600" b="1" dirty="0"/>
                <a:t>b</a:t>
              </a:r>
              <a:endParaRPr lang="en-IN" sz="1600" dirty="0"/>
            </a:p>
            <a:p>
              <a:pPr marL="0" indent="0">
                <a:buNone/>
              </a:pPr>
              <a:r>
                <a:rPr lang="en-US" sz="1600" dirty="0"/>
                <a:t>Click </a:t>
              </a:r>
              <a:r>
                <a:rPr lang="en-US" sz="1600" b="1" dirty="0"/>
                <a:t>Sponsor</a:t>
              </a:r>
              <a:r>
                <a:rPr lang="en-US" sz="1600" dirty="0"/>
                <a:t> </a:t>
              </a:r>
              <a:r>
                <a:rPr lang="en-US" sz="1600" b="1" dirty="0"/>
                <a:t>Funding Scheme </a:t>
              </a:r>
              <a:r>
                <a:rPr lang="en-US" sz="1600" dirty="0"/>
                <a:t>table</a:t>
              </a:r>
              <a:endParaRPr lang="en-IN" sz="1600" dirty="0"/>
            </a:p>
          </p:txBody>
        </p:sp>
        <p:sp>
          <p:nvSpPr>
            <p:cNvPr id="10" name="Pentagon 46">
              <a:extLst>
                <a:ext uri="{FF2B5EF4-FFF2-40B4-BE49-F238E27FC236}">
                  <a16:creationId xmlns:a16="http://schemas.microsoft.com/office/drawing/2014/main" id="{F032F5F6-C768-4CBC-9FBB-877B877AB309}"/>
                </a:ext>
              </a:extLst>
            </p:cNvPr>
            <p:cNvSpPr/>
            <p:nvPr/>
          </p:nvSpPr>
          <p:spPr>
            <a:xfrm>
              <a:off x="725402" y="5799759"/>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44</a:t>
            </a:fld>
            <a:endParaRPr lang="en-IN" dirty="0"/>
          </a:p>
        </p:txBody>
      </p:sp>
      <p:sp>
        <p:nvSpPr>
          <p:cNvPr id="5" name="Rectangle 4"/>
          <p:cNvSpPr/>
          <p:nvPr/>
        </p:nvSpPr>
        <p:spPr>
          <a:xfrm>
            <a:off x="4717625" y="1660423"/>
            <a:ext cx="1971087" cy="29148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6" name="Group 35"/>
          <p:cNvGrpSpPr/>
          <p:nvPr/>
        </p:nvGrpSpPr>
        <p:grpSpPr>
          <a:xfrm>
            <a:off x="6491445" y="4485890"/>
            <a:ext cx="5226482" cy="1755926"/>
            <a:chOff x="265294" y="5730300"/>
            <a:chExt cx="5226482" cy="1755926"/>
          </a:xfrm>
        </p:grpSpPr>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796407" y="5730300"/>
              <a:ext cx="4695369" cy="175592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the following:</a:t>
              </a:r>
            </a:p>
            <a:p>
              <a:pPr marL="0" indent="0">
                <a:buNone/>
              </a:pPr>
              <a:r>
                <a:rPr lang="en-US" sz="1600" b="1" dirty="0"/>
                <a:t>Funding Scheme Code </a:t>
              </a:r>
              <a:r>
                <a:rPr lang="en-US" sz="1600" dirty="0"/>
                <a:t>– select Funding Scheme</a:t>
              </a:r>
            </a:p>
            <a:p>
              <a:pPr marL="0" indent="0">
                <a:buNone/>
              </a:pPr>
              <a:r>
                <a:rPr lang="en-US" sz="1600" b="1" dirty="0"/>
                <a:t>Sponsor </a:t>
              </a:r>
              <a:r>
                <a:rPr lang="en-US" sz="1600" dirty="0"/>
                <a:t>– select sponsor</a:t>
              </a:r>
              <a:endParaRPr lang="en-IN" sz="1600" dirty="0"/>
            </a:p>
            <a:p>
              <a:pPr marL="0" indent="0">
                <a:buNone/>
              </a:pPr>
              <a:r>
                <a:rPr lang="en-US" sz="1600" b="1" dirty="0"/>
                <a:t>Description</a:t>
              </a:r>
              <a:r>
                <a:rPr lang="en-US" sz="1600" dirty="0"/>
                <a:t> – Sponsor Funding Scheme description</a:t>
              </a:r>
            </a:p>
            <a:p>
              <a:pPr marL="0" indent="0">
                <a:buNone/>
              </a:pPr>
              <a:r>
                <a:rPr lang="en-IN" sz="1600" dirty="0"/>
                <a:t>Click </a:t>
              </a:r>
              <a:r>
                <a:rPr lang="en-US" sz="1600" b="1" dirty="0"/>
                <a:t>Save </a:t>
              </a:r>
              <a:r>
                <a:rPr lang="en-US" sz="1600" dirty="0"/>
                <a:t>button</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265294" y="5730300"/>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11" name="Rectangle 10"/>
          <p:cNvSpPr/>
          <p:nvPr/>
        </p:nvSpPr>
        <p:spPr>
          <a:xfrm>
            <a:off x="794015" y="4496062"/>
            <a:ext cx="5663821" cy="1956543"/>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3" name="Group 32"/>
          <p:cNvGrpSpPr/>
          <p:nvPr/>
        </p:nvGrpSpPr>
        <p:grpSpPr>
          <a:xfrm>
            <a:off x="1936877" y="747592"/>
            <a:ext cx="382836" cy="626203"/>
            <a:chOff x="5586773" y="2053694"/>
            <a:chExt cx="345508"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16" name="Rectangle 15"/>
          <p:cNvSpPr/>
          <p:nvPr/>
        </p:nvSpPr>
        <p:spPr>
          <a:xfrm>
            <a:off x="1871499" y="1373795"/>
            <a:ext cx="448214" cy="276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38"/>
          <p:cNvGrpSpPr/>
          <p:nvPr/>
        </p:nvGrpSpPr>
        <p:grpSpPr>
          <a:xfrm>
            <a:off x="8760664" y="1951904"/>
            <a:ext cx="2957263" cy="326427"/>
            <a:chOff x="252903" y="5449237"/>
            <a:chExt cx="2957263" cy="326427"/>
          </a:xfrm>
        </p:grpSpPr>
        <p:sp>
          <p:nvSpPr>
            <p:cNvPr id="40" name="Content Placeholder 3">
              <a:extLst>
                <a:ext uri="{FF2B5EF4-FFF2-40B4-BE49-F238E27FC236}">
                  <a16:creationId xmlns:a16="http://schemas.microsoft.com/office/drawing/2014/main" id="{53263F70-17F1-44EA-88C5-4E32322DE302}"/>
                </a:ext>
              </a:extLst>
            </p:cNvPr>
            <p:cNvSpPr txBox="1">
              <a:spLocks/>
            </p:cNvSpPr>
            <p:nvPr/>
          </p:nvSpPr>
          <p:spPr>
            <a:xfrm>
              <a:off x="761610" y="5449237"/>
              <a:ext cx="2448556" cy="32642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Add Entry </a:t>
              </a:r>
              <a:r>
                <a:rPr lang="en-US" sz="1600" dirty="0"/>
                <a:t>button</a:t>
              </a:r>
            </a:p>
          </p:txBody>
        </p:sp>
        <p:sp>
          <p:nvSpPr>
            <p:cNvPr id="41" name="Pentagon 46">
              <a:extLst>
                <a:ext uri="{FF2B5EF4-FFF2-40B4-BE49-F238E27FC236}">
                  <a16:creationId xmlns:a16="http://schemas.microsoft.com/office/drawing/2014/main" id="{F032F5F6-C768-4CBC-9FBB-877B877AB309}"/>
                </a:ext>
              </a:extLst>
            </p:cNvPr>
            <p:cNvSpPr/>
            <p:nvPr/>
          </p:nvSpPr>
          <p:spPr>
            <a:xfrm>
              <a:off x="252903" y="5449237"/>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sp>
        <p:nvSpPr>
          <p:cNvPr id="17" name="Rectangle 16"/>
          <p:cNvSpPr/>
          <p:nvPr/>
        </p:nvSpPr>
        <p:spPr>
          <a:xfrm>
            <a:off x="8152115" y="1951904"/>
            <a:ext cx="608549" cy="305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6" name="Group 25"/>
          <p:cNvGrpSpPr/>
          <p:nvPr/>
        </p:nvGrpSpPr>
        <p:grpSpPr>
          <a:xfrm>
            <a:off x="5701065" y="1034220"/>
            <a:ext cx="382836" cy="626203"/>
            <a:chOff x="5586773" y="2053694"/>
            <a:chExt cx="345508" cy="647111"/>
          </a:xfrm>
          <a:solidFill>
            <a:schemeClr val="accent1">
              <a:lumMod val="75000"/>
            </a:schemeClr>
          </a:solidFill>
        </p:grpSpPr>
        <p:sp>
          <p:nvSpPr>
            <p:cNvPr id="2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Tree>
    <p:extLst>
      <p:ext uri="{BB962C8B-B14F-4D97-AF65-F5344CB8AC3E}">
        <p14:creationId xmlns:p14="http://schemas.microsoft.com/office/powerpoint/2010/main" val="3250930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45</a:t>
            </a:fld>
            <a:endParaRPr lang="en-IN" dirty="0"/>
          </a:p>
        </p:txBody>
      </p:sp>
      <p:sp>
        <p:nvSpPr>
          <p:cNvPr id="5" name="Title 1">
            <a:extLst>
              <a:ext uri="{FF2B5EF4-FFF2-40B4-BE49-F238E27FC236}">
                <a16:creationId xmlns:a16="http://schemas.microsoft.com/office/drawing/2014/main" id="{9ED93088-C689-4EB4-BD86-6D2465307E17}"/>
              </a:ext>
            </a:extLst>
          </p:cNvPr>
          <p:cNvSpPr txBox="1">
            <a:spLocks/>
          </p:cNvSpPr>
          <p:nvPr/>
        </p:nvSpPr>
        <p:spPr>
          <a:xfrm>
            <a:off x="1991603" y="2817400"/>
            <a:ext cx="8942439" cy="10909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8100" algn="ctr">
              <a:lnSpc>
                <a:spcPct val="150000"/>
              </a:lnSpc>
              <a:buSzPts val="1800"/>
            </a:pPr>
            <a:r>
              <a:rPr lang="en-US" sz="3200" b="1" dirty="0">
                <a:latin typeface="Calibri" panose="020F0502020204030204" pitchFamily="34" charset="0"/>
                <a:ea typeface="Roboto" panose="02000000000000000000" pitchFamily="2" charset="0"/>
                <a:cs typeface="Calibri" panose="020F0502020204030204" pitchFamily="34" charset="0"/>
              </a:rPr>
              <a:t>Configure dashboard widgets by Admin User</a:t>
            </a:r>
          </a:p>
        </p:txBody>
      </p:sp>
    </p:spTree>
    <p:extLst>
      <p:ext uri="{BB962C8B-B14F-4D97-AF65-F5344CB8AC3E}">
        <p14:creationId xmlns:p14="http://schemas.microsoft.com/office/powerpoint/2010/main" val="636119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008242" y="0"/>
            <a:ext cx="7975027" cy="737261"/>
          </a:xfrm>
        </p:spPr>
        <p:txBody>
          <a:bodyPr/>
          <a:lstStyle/>
          <a:p>
            <a:pPr marL="38100" algn="ctr">
              <a:lnSpc>
                <a:spcPct val="150000"/>
              </a:lnSpc>
              <a:buSzPts val="1800"/>
            </a:pPr>
            <a:r>
              <a:rPr lang="en-US" sz="3200" b="1" dirty="0">
                <a:latin typeface="Calibri" panose="020F0502020204030204" pitchFamily="34" charset="0"/>
                <a:ea typeface="Roboto" panose="02000000000000000000" pitchFamily="2" charset="0"/>
                <a:cs typeface="Calibri" panose="020F0502020204030204" pitchFamily="34" charset="0"/>
              </a:rPr>
              <a:t>Configure dashboard widgets by Admin User</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46</a:t>
            </a:fld>
            <a:endParaRPr lang="en-IN" dirty="0"/>
          </a:p>
        </p:txBody>
      </p:sp>
      <p:sp>
        <p:nvSpPr>
          <p:cNvPr id="8" name="Content Placeholder 2">
            <a:extLst>
              <a:ext uri="{FF2B5EF4-FFF2-40B4-BE49-F238E27FC236}">
                <a16:creationId xmlns:a16="http://schemas.microsoft.com/office/drawing/2014/main" id="{D4223956-C4D6-45D8-8172-0CB4EC65276E}"/>
              </a:ext>
            </a:extLst>
          </p:cNvPr>
          <p:cNvSpPr>
            <a:spLocks noGrp="1"/>
          </p:cNvSpPr>
          <p:nvPr>
            <p:ph idx="1"/>
          </p:nvPr>
        </p:nvSpPr>
        <p:spPr>
          <a:xfrm>
            <a:off x="858130" y="1193779"/>
            <a:ext cx="10392961" cy="4616178"/>
          </a:xfrm>
        </p:spPr>
        <p:txBody>
          <a:bodyPr/>
          <a:lstStyle/>
          <a:p>
            <a:pPr marL="0" indent="0">
              <a:lnSpc>
                <a:spcPct val="150000"/>
              </a:lnSpc>
              <a:buNone/>
            </a:pPr>
            <a:r>
              <a:rPr lang="en-US" sz="2000" i="1" u="sng" dirty="0">
                <a:latin typeface="Calibri" panose="020F0502020204030204" pitchFamily="34" charset="0"/>
                <a:cs typeface="Calibri" panose="020F0502020204030204" pitchFamily="34" charset="0"/>
              </a:rPr>
              <a:t>A) Widget configuration is used to:</a:t>
            </a:r>
          </a:p>
          <a:p>
            <a:pPr>
              <a:lnSpc>
                <a:spcPct val="150000"/>
              </a:lnSpc>
            </a:pPr>
            <a:r>
              <a:rPr lang="en-US" sz="2000" dirty="0">
                <a:latin typeface="Calibri" panose="020F0502020204030204" pitchFamily="34" charset="0"/>
                <a:cs typeface="Calibri" panose="020F0502020204030204" pitchFamily="34" charset="0"/>
              </a:rPr>
              <a:t>Enable/disable widgets</a:t>
            </a:r>
          </a:p>
          <a:p>
            <a:pPr>
              <a:lnSpc>
                <a:spcPct val="150000"/>
              </a:lnSpc>
            </a:pPr>
            <a:r>
              <a:rPr lang="en-US" sz="2000" dirty="0">
                <a:latin typeface="Calibri" panose="020F0502020204030204" pitchFamily="34" charset="0"/>
                <a:cs typeface="Calibri" panose="020F0502020204030204" pitchFamily="34" charset="0"/>
              </a:rPr>
              <a:t>Edit the widget name</a:t>
            </a:r>
          </a:p>
          <a:p>
            <a:pPr>
              <a:lnSpc>
                <a:spcPct val="150000"/>
              </a:lnSpc>
            </a:pPr>
            <a:endParaRPr lang="en-US" sz="2000" dirty="0">
              <a:latin typeface="Calibri" panose="020F0502020204030204" pitchFamily="34" charset="0"/>
              <a:cs typeface="Calibri" panose="020F0502020204030204" pitchFamily="34" charset="0"/>
            </a:endParaRPr>
          </a:p>
          <a:p>
            <a:pPr marL="0" indent="0">
              <a:lnSpc>
                <a:spcPct val="150000"/>
              </a:lnSpc>
              <a:buNone/>
            </a:pPr>
            <a:r>
              <a:rPr lang="en-US" sz="2000" i="1" u="sng" dirty="0">
                <a:latin typeface="Calibri" panose="020F0502020204030204" pitchFamily="34" charset="0"/>
                <a:cs typeface="Calibri" panose="020F0502020204030204" pitchFamily="34" charset="0"/>
              </a:rPr>
              <a:t>B) Quick Links Widget configuration is used to:</a:t>
            </a:r>
          </a:p>
          <a:p>
            <a:pPr>
              <a:lnSpc>
                <a:spcPct val="150000"/>
              </a:lnSpc>
            </a:pPr>
            <a:r>
              <a:rPr lang="en-US" sz="2000" dirty="0">
                <a:latin typeface="Calibri" panose="020F0502020204030204" pitchFamily="34" charset="0"/>
                <a:cs typeface="Calibri" panose="020F0502020204030204" pitchFamily="34" charset="0"/>
              </a:rPr>
              <a:t>Configure useful links and events permanently or for a specific period</a:t>
            </a:r>
          </a:p>
          <a:p>
            <a:pPr>
              <a:lnSpc>
                <a:spcPct val="150000"/>
              </a:lnSpc>
            </a:pPr>
            <a:r>
              <a:rPr lang="en-US" sz="2000" dirty="0">
                <a:latin typeface="Calibri" panose="020F0502020204030204" pitchFamily="34" charset="0"/>
                <a:cs typeface="Calibri" panose="020F0502020204030204" pitchFamily="34" charset="0"/>
              </a:rPr>
              <a:t>e.g. Ask RISE service ticket, DR-NTU, Grant Events</a:t>
            </a:r>
          </a:p>
          <a:p>
            <a:pPr marL="0" indent="0">
              <a:buNone/>
            </a:pPr>
            <a:endParaRPr lang="en-SG"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0354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623161" y="835821"/>
            <a:ext cx="9494233" cy="377527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028093" y="134185"/>
            <a:ext cx="6584737" cy="641792"/>
          </a:xfrm>
        </p:spPr>
        <p:txBody>
          <a:bodyPr/>
          <a:lstStyle/>
          <a:p>
            <a:pPr algn="ctr"/>
            <a:r>
              <a:rPr lang="en-SG" sz="3200" b="1" dirty="0">
                <a:latin typeface="Calibri" panose="020F0502020204030204" pitchFamily="34" charset="0"/>
                <a:ea typeface="Roboto" panose="02000000000000000000" pitchFamily="2" charset="0"/>
                <a:cs typeface="Calibri" panose="020F0502020204030204" pitchFamily="34" charset="0"/>
              </a:rPr>
              <a:t>Widget Configuration by Admin</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47</a:t>
            </a:fld>
            <a:endParaRPr lang="en-IN" dirty="0"/>
          </a:p>
        </p:txBody>
      </p:sp>
      <p:grpSp>
        <p:nvGrpSpPr>
          <p:cNvPr id="8" name="Group 7"/>
          <p:cNvGrpSpPr/>
          <p:nvPr/>
        </p:nvGrpSpPr>
        <p:grpSpPr>
          <a:xfrm>
            <a:off x="2165773" y="835821"/>
            <a:ext cx="334005" cy="647111"/>
            <a:chOff x="5586773" y="2053694"/>
            <a:chExt cx="334005" cy="647111"/>
          </a:xfrm>
          <a:solidFill>
            <a:schemeClr val="accent1">
              <a:lumMod val="75000"/>
            </a:schemeClr>
          </a:solidFill>
        </p:grpSpPr>
        <p:sp>
          <p:nvSpPr>
            <p:cNvPr id="9"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13A9D2A9-0B10-46B3-9417-3EF09AA40D7A}"/>
                </a:ext>
              </a:extLst>
            </p:cNvPr>
            <p:cNvSpPr txBox="1"/>
            <p:nvPr/>
          </p:nvSpPr>
          <p:spPr>
            <a:xfrm>
              <a:off x="5602932" y="2170912"/>
              <a:ext cx="301686" cy="369332"/>
            </a:xfrm>
            <a:prstGeom prst="rect">
              <a:avLst/>
            </a:prstGeom>
            <a:solidFill>
              <a:srgbClr val="FF0000"/>
            </a:solidFill>
            <a:ln>
              <a:solidFill>
                <a:srgbClr val="FF0000"/>
              </a:solidFill>
            </a:ln>
          </p:spPr>
          <p:txBody>
            <a:bodyPr wrap="none" rtlCol="0">
              <a:spAutoFit/>
            </a:bodyPr>
            <a:lstStyle/>
            <a:p>
              <a:r>
                <a:rPr lang="en-US" b="1" dirty="0">
                  <a:solidFill>
                    <a:schemeClr val="bg1"/>
                  </a:solidFill>
                </a:rPr>
                <a:t>1</a:t>
              </a:r>
              <a:endParaRPr lang="en-IN" b="1" dirty="0">
                <a:solidFill>
                  <a:schemeClr val="bg1"/>
                </a:solidFill>
              </a:endParaRPr>
            </a:p>
          </p:txBody>
        </p:sp>
      </p:grpSp>
      <p:grpSp>
        <p:nvGrpSpPr>
          <p:cNvPr id="11" name="Group 24"/>
          <p:cNvGrpSpPr/>
          <p:nvPr/>
        </p:nvGrpSpPr>
        <p:grpSpPr>
          <a:xfrm>
            <a:off x="550251" y="4666452"/>
            <a:ext cx="4211027" cy="805267"/>
            <a:chOff x="694665" y="4352445"/>
            <a:chExt cx="4963089" cy="440284"/>
          </a:xfrm>
        </p:grpSpPr>
        <p:sp>
          <p:nvSpPr>
            <p:cNvPr id="12" name="Content Placeholder 3"/>
            <p:cNvSpPr txBox="1">
              <a:spLocks/>
            </p:cNvSpPr>
            <p:nvPr/>
          </p:nvSpPr>
          <p:spPr>
            <a:xfrm>
              <a:off x="1277133" y="4352445"/>
              <a:ext cx="4380621" cy="41001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1600" dirty="0"/>
                <a:t>Click </a:t>
              </a:r>
              <a:r>
                <a:rPr lang="en-US" sz="1600" b="1" dirty="0"/>
                <a:t>General </a:t>
              </a:r>
              <a:r>
                <a:rPr lang="en-US" sz="1600" dirty="0"/>
                <a:t>tab</a:t>
              </a:r>
            </a:p>
            <a:p>
              <a:pPr marL="0" lvl="0" indent="0">
                <a:buNone/>
              </a:pPr>
              <a:r>
                <a:rPr lang="en-US" sz="1600" dirty="0"/>
                <a:t>Click</a:t>
              </a:r>
              <a:r>
                <a:rPr lang="en-US" sz="1600" b="1" dirty="0"/>
                <a:t> Widget Lookup </a:t>
              </a:r>
              <a:r>
                <a:rPr lang="en-US" sz="1600" dirty="0"/>
                <a:t>table</a:t>
              </a:r>
            </a:p>
          </p:txBody>
        </p:sp>
        <p:sp>
          <p:nvSpPr>
            <p:cNvPr id="13" name="Pentagon 12"/>
            <p:cNvSpPr/>
            <p:nvPr/>
          </p:nvSpPr>
          <p:spPr>
            <a:xfrm>
              <a:off x="694665" y="4371145"/>
              <a:ext cx="582467" cy="421584"/>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&amp;2</a:t>
              </a:r>
            </a:p>
          </p:txBody>
        </p:sp>
      </p:grpSp>
      <p:grpSp>
        <p:nvGrpSpPr>
          <p:cNvPr id="14" name="Group 13"/>
          <p:cNvGrpSpPr/>
          <p:nvPr/>
        </p:nvGrpSpPr>
        <p:grpSpPr>
          <a:xfrm>
            <a:off x="550251" y="5514829"/>
            <a:ext cx="4211027" cy="1204726"/>
            <a:chOff x="4930030" y="4995209"/>
            <a:chExt cx="4211027" cy="1204726"/>
          </a:xfrm>
        </p:grpSpPr>
        <p:sp>
          <p:nvSpPr>
            <p:cNvPr id="15" name="Content Placeholder 3"/>
            <p:cNvSpPr txBox="1">
              <a:spLocks/>
            </p:cNvSpPr>
            <p:nvPr/>
          </p:nvSpPr>
          <p:spPr>
            <a:xfrm>
              <a:off x="5424235" y="4995209"/>
              <a:ext cx="3716822" cy="120472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List of all widget is displayed with Action buttons</a:t>
              </a:r>
              <a:endParaRPr lang="en-IN" sz="1600" dirty="0"/>
            </a:p>
            <a:p>
              <a:pPr marL="0" lvl="0" indent="0">
                <a:buNone/>
              </a:pPr>
              <a:r>
                <a:rPr lang="en-US" sz="1600" b="1" dirty="0"/>
                <a:t>Edit - </a:t>
              </a:r>
              <a:r>
                <a:rPr lang="en-US" sz="1600" dirty="0"/>
                <a:t>to edit widget name</a:t>
              </a:r>
            </a:p>
            <a:p>
              <a:pPr marL="0" lvl="0" indent="0">
                <a:buNone/>
              </a:pPr>
              <a:r>
                <a:rPr lang="en-US" sz="1600" b="1" dirty="0"/>
                <a:t>Delete</a:t>
              </a:r>
              <a:r>
                <a:rPr lang="en-US" sz="1600" dirty="0"/>
                <a:t> - to delete the widget</a:t>
              </a:r>
              <a:endParaRPr lang="en-IN" sz="1600" dirty="0"/>
            </a:p>
          </p:txBody>
        </p:sp>
        <p:sp>
          <p:nvSpPr>
            <p:cNvPr id="16" name="Pentagon 15"/>
            <p:cNvSpPr/>
            <p:nvPr/>
          </p:nvSpPr>
          <p:spPr>
            <a:xfrm>
              <a:off x="4930030" y="5066445"/>
              <a:ext cx="494205" cy="50964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grpSp>
        <p:nvGrpSpPr>
          <p:cNvPr id="17" name="Group 16"/>
          <p:cNvGrpSpPr/>
          <p:nvPr/>
        </p:nvGrpSpPr>
        <p:grpSpPr>
          <a:xfrm>
            <a:off x="5091223" y="4737812"/>
            <a:ext cx="4211027" cy="630947"/>
            <a:chOff x="4930030" y="4995209"/>
            <a:chExt cx="4211027" cy="630947"/>
          </a:xfrm>
        </p:grpSpPr>
        <p:sp>
          <p:nvSpPr>
            <p:cNvPr id="18" name="Content Placeholder 3"/>
            <p:cNvSpPr txBox="1">
              <a:spLocks/>
            </p:cNvSpPr>
            <p:nvPr/>
          </p:nvSpPr>
          <p:spPr>
            <a:xfrm>
              <a:off x="5424235" y="4995209"/>
              <a:ext cx="3716822" cy="63094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Toggle = Yes</a:t>
              </a:r>
              <a:r>
                <a:rPr lang="en-US" sz="1600" dirty="0"/>
                <a:t> to activate this widget</a:t>
              </a:r>
              <a:endParaRPr lang="en-IN" sz="1600" dirty="0"/>
            </a:p>
          </p:txBody>
        </p:sp>
        <p:sp>
          <p:nvSpPr>
            <p:cNvPr id="19" name="Pentagon 18"/>
            <p:cNvSpPr/>
            <p:nvPr/>
          </p:nvSpPr>
          <p:spPr>
            <a:xfrm>
              <a:off x="4930030" y="5066445"/>
              <a:ext cx="494205" cy="50964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grpSp>
        <p:nvGrpSpPr>
          <p:cNvPr id="20" name="Group 19"/>
          <p:cNvGrpSpPr/>
          <p:nvPr/>
        </p:nvGrpSpPr>
        <p:grpSpPr>
          <a:xfrm>
            <a:off x="8840403" y="2399902"/>
            <a:ext cx="334005" cy="647111"/>
            <a:chOff x="5586773" y="2053694"/>
            <a:chExt cx="334005" cy="647111"/>
          </a:xfrm>
          <a:solidFill>
            <a:schemeClr val="accent1">
              <a:lumMod val="75000"/>
            </a:schemeClr>
          </a:solidFill>
        </p:grpSpPr>
        <p:sp>
          <p:nvSpPr>
            <p:cNvPr id="2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13A9D2A9-0B10-46B3-9417-3EF09AA40D7A}"/>
                </a:ext>
              </a:extLst>
            </p:cNvPr>
            <p:cNvSpPr txBox="1"/>
            <p:nvPr/>
          </p:nvSpPr>
          <p:spPr>
            <a:xfrm>
              <a:off x="5602932" y="2170912"/>
              <a:ext cx="301686" cy="369332"/>
            </a:xfrm>
            <a:prstGeom prst="rect">
              <a:avLst/>
            </a:prstGeom>
            <a:solidFill>
              <a:srgbClr val="FF0000"/>
            </a:solidFill>
            <a:ln>
              <a:solidFill>
                <a:srgbClr val="FF0000"/>
              </a:solidFill>
            </a:ln>
          </p:spPr>
          <p:txBody>
            <a:bodyPr wrap="none" rtlCol="0">
              <a:spAutoFit/>
            </a:bodyPr>
            <a:lstStyle/>
            <a:p>
              <a:r>
                <a:rPr lang="en-US" b="1" dirty="0">
                  <a:solidFill>
                    <a:schemeClr val="bg1"/>
                  </a:solidFill>
                </a:rPr>
                <a:t>3</a:t>
              </a:r>
              <a:endParaRPr lang="en-IN" b="1" dirty="0">
                <a:solidFill>
                  <a:schemeClr val="bg1"/>
                </a:solidFill>
              </a:endParaRPr>
            </a:p>
          </p:txBody>
        </p:sp>
      </p:grpSp>
      <p:grpSp>
        <p:nvGrpSpPr>
          <p:cNvPr id="24" name="Group 23"/>
          <p:cNvGrpSpPr/>
          <p:nvPr/>
        </p:nvGrpSpPr>
        <p:grpSpPr>
          <a:xfrm rot="16200000">
            <a:off x="7520639" y="4041902"/>
            <a:ext cx="397351" cy="757698"/>
            <a:chOff x="5582944" y="2053694"/>
            <a:chExt cx="337834" cy="647111"/>
          </a:xfrm>
          <a:solidFill>
            <a:schemeClr val="accent1">
              <a:lumMod val="75000"/>
            </a:schemeClr>
          </a:solidFill>
        </p:grpSpPr>
        <p:sp>
          <p:nvSpPr>
            <p:cNvPr id="25"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a:extLst>
                <a:ext uri="{FF2B5EF4-FFF2-40B4-BE49-F238E27FC236}">
                  <a16:creationId xmlns:a16="http://schemas.microsoft.com/office/drawing/2014/main" id="{13A9D2A9-0B10-46B3-9417-3EF09AA40D7A}"/>
                </a:ext>
              </a:extLst>
            </p:cNvPr>
            <p:cNvSpPr txBox="1"/>
            <p:nvPr/>
          </p:nvSpPr>
          <p:spPr>
            <a:xfrm rot="5400000">
              <a:off x="5559884" y="2220243"/>
              <a:ext cx="360131" cy="314012"/>
            </a:xfrm>
            <a:prstGeom prst="rect">
              <a:avLst/>
            </a:prstGeom>
            <a:solidFill>
              <a:srgbClr val="FF0000"/>
            </a:solidFill>
            <a:ln>
              <a:solidFill>
                <a:srgbClr val="FF0000"/>
              </a:solidFill>
            </a:ln>
          </p:spPr>
          <p:txBody>
            <a:bodyPr wrap="square" rtlCol="0">
              <a:spAutoFit/>
            </a:bodyPr>
            <a:lstStyle/>
            <a:p>
              <a:r>
                <a:rPr lang="en-US" b="1" dirty="0">
                  <a:solidFill>
                    <a:schemeClr val="bg1"/>
                  </a:solidFill>
                </a:rPr>
                <a:t>4</a:t>
              </a:r>
              <a:endParaRPr lang="en-IN" b="1" dirty="0">
                <a:solidFill>
                  <a:schemeClr val="bg1"/>
                </a:solidFill>
              </a:endParaRPr>
            </a:p>
          </p:txBody>
        </p:sp>
      </p:grpSp>
      <p:sp>
        <p:nvSpPr>
          <p:cNvPr id="5" name="Rectangle 4"/>
          <p:cNvSpPr/>
          <p:nvPr/>
        </p:nvSpPr>
        <p:spPr>
          <a:xfrm>
            <a:off x="623162" y="3057707"/>
            <a:ext cx="9353352" cy="628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p:cNvSpPr/>
          <p:nvPr/>
        </p:nvSpPr>
        <p:spPr>
          <a:xfrm>
            <a:off x="5459103" y="1686748"/>
            <a:ext cx="2238233" cy="292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2222876" y="1455636"/>
            <a:ext cx="547620" cy="2558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8" name="Group 27"/>
          <p:cNvGrpSpPr/>
          <p:nvPr/>
        </p:nvGrpSpPr>
        <p:grpSpPr>
          <a:xfrm>
            <a:off x="6985555" y="1051296"/>
            <a:ext cx="334005" cy="647111"/>
            <a:chOff x="5586773" y="2053694"/>
            <a:chExt cx="334005" cy="647111"/>
          </a:xfrm>
          <a:solidFill>
            <a:schemeClr val="accent1">
              <a:lumMod val="75000"/>
            </a:schemeClr>
          </a:solidFill>
        </p:grpSpPr>
        <p:sp>
          <p:nvSpPr>
            <p:cNvPr id="29"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13A9D2A9-0B10-46B3-9417-3EF09AA40D7A}"/>
                </a:ext>
              </a:extLst>
            </p:cNvPr>
            <p:cNvSpPr txBox="1"/>
            <p:nvPr/>
          </p:nvSpPr>
          <p:spPr>
            <a:xfrm>
              <a:off x="5602932" y="2170912"/>
              <a:ext cx="301686" cy="369332"/>
            </a:xfrm>
            <a:prstGeom prst="rect">
              <a:avLst/>
            </a:prstGeom>
            <a:solidFill>
              <a:srgbClr val="FF0000"/>
            </a:solidFill>
            <a:ln>
              <a:solidFill>
                <a:srgbClr val="FF0000"/>
              </a:solidFill>
            </a:ln>
          </p:spPr>
          <p:txBody>
            <a:bodyPr wrap="none" rtlCol="0">
              <a:spAutoFit/>
            </a:bodyPr>
            <a:lstStyle/>
            <a:p>
              <a:r>
                <a:rPr lang="en-US" b="1" dirty="0">
                  <a:solidFill>
                    <a:schemeClr val="bg1"/>
                  </a:solidFill>
                </a:rPr>
                <a:t>2</a:t>
              </a:r>
              <a:endParaRPr lang="en-IN" b="1" dirty="0">
                <a:solidFill>
                  <a:schemeClr val="bg1"/>
                </a:solidFill>
              </a:endParaRPr>
            </a:p>
          </p:txBody>
        </p:sp>
      </p:grpSp>
      <p:sp>
        <p:nvSpPr>
          <p:cNvPr id="26" name="Rectangle 25"/>
          <p:cNvSpPr/>
          <p:nvPr/>
        </p:nvSpPr>
        <p:spPr>
          <a:xfrm>
            <a:off x="8098164" y="4250103"/>
            <a:ext cx="418039" cy="336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39704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336320" y="1062114"/>
            <a:ext cx="8652364" cy="335623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504548" y="214906"/>
            <a:ext cx="8523629" cy="620852"/>
          </a:xfrm>
        </p:spPr>
        <p:txBody>
          <a:bodyPr/>
          <a:lstStyle/>
          <a:p>
            <a:pPr algn="ctr"/>
            <a:r>
              <a:rPr lang="en-SG" sz="3200" b="1" dirty="0">
                <a:latin typeface="Calibri" panose="020F0502020204030204" pitchFamily="34" charset="0"/>
                <a:ea typeface="Roboto" panose="02000000000000000000" pitchFamily="2" charset="0"/>
                <a:cs typeface="Calibri" panose="020F0502020204030204" pitchFamily="34" charset="0"/>
              </a:rPr>
              <a:t>Quick Links/Events Table Maintenance </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48</a:t>
            </a:fld>
            <a:endParaRPr lang="en-IN" dirty="0"/>
          </a:p>
        </p:txBody>
      </p:sp>
      <p:grpSp>
        <p:nvGrpSpPr>
          <p:cNvPr id="12" name="Group 11"/>
          <p:cNvGrpSpPr/>
          <p:nvPr/>
        </p:nvGrpSpPr>
        <p:grpSpPr>
          <a:xfrm>
            <a:off x="8922663" y="2145909"/>
            <a:ext cx="2773468" cy="761064"/>
            <a:chOff x="4930030" y="4995209"/>
            <a:chExt cx="2773468" cy="761064"/>
          </a:xfrm>
        </p:grpSpPr>
        <p:sp>
          <p:nvSpPr>
            <p:cNvPr id="13" name="Content Placeholder 3"/>
            <p:cNvSpPr txBox="1">
              <a:spLocks/>
            </p:cNvSpPr>
            <p:nvPr/>
          </p:nvSpPr>
          <p:spPr>
            <a:xfrm>
              <a:off x="5424235" y="4995209"/>
              <a:ext cx="2279263" cy="76106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1600" dirty="0"/>
                <a:t>Click </a:t>
              </a:r>
              <a:r>
                <a:rPr lang="en-US" sz="1600" b="1" dirty="0"/>
                <a:t>Add Entry </a:t>
              </a:r>
              <a:r>
                <a:rPr lang="en-US" sz="1600" dirty="0"/>
                <a:t>button to add a new link/event details</a:t>
              </a:r>
              <a:endParaRPr lang="en-IN" sz="1600" dirty="0"/>
            </a:p>
          </p:txBody>
        </p:sp>
        <p:sp>
          <p:nvSpPr>
            <p:cNvPr id="14" name="Pentagon 13"/>
            <p:cNvSpPr/>
            <p:nvPr/>
          </p:nvSpPr>
          <p:spPr>
            <a:xfrm>
              <a:off x="4930030" y="5066445"/>
              <a:ext cx="494205" cy="50964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grpSp>
        <p:nvGrpSpPr>
          <p:cNvPr id="15" name="Group 14"/>
          <p:cNvGrpSpPr/>
          <p:nvPr/>
        </p:nvGrpSpPr>
        <p:grpSpPr>
          <a:xfrm>
            <a:off x="8843749" y="3050275"/>
            <a:ext cx="2852382" cy="3126113"/>
            <a:chOff x="4930030" y="5023439"/>
            <a:chExt cx="2852382" cy="3126113"/>
          </a:xfrm>
        </p:grpSpPr>
        <p:sp>
          <p:nvSpPr>
            <p:cNvPr id="16" name="Content Placeholder 3"/>
            <p:cNvSpPr txBox="1">
              <a:spLocks/>
            </p:cNvSpPr>
            <p:nvPr/>
          </p:nvSpPr>
          <p:spPr>
            <a:xfrm>
              <a:off x="5424235" y="5023439"/>
              <a:ext cx="2358177" cy="312611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dirty="0"/>
                <a:t>List of all Quick links and events are displayed with action buttons</a:t>
              </a:r>
              <a:endParaRPr lang="en-IN" sz="1600" dirty="0"/>
            </a:p>
            <a:p>
              <a:pPr marL="0" lvl="0" indent="0">
                <a:lnSpc>
                  <a:spcPct val="150000"/>
                </a:lnSpc>
                <a:buNone/>
              </a:pPr>
              <a:r>
                <a:rPr lang="en-US" sz="1600" b="1" dirty="0"/>
                <a:t>Edit - </a:t>
              </a:r>
              <a:r>
                <a:rPr lang="en-US" sz="1600" dirty="0"/>
                <a:t>to update link/event from the widget</a:t>
              </a:r>
            </a:p>
            <a:p>
              <a:pPr marL="0" lvl="0" indent="0">
                <a:lnSpc>
                  <a:spcPct val="150000"/>
                </a:lnSpc>
                <a:buNone/>
              </a:pPr>
              <a:r>
                <a:rPr lang="en-US" sz="1600" b="1" dirty="0"/>
                <a:t>Delete</a:t>
              </a:r>
              <a:r>
                <a:rPr lang="en-US" sz="1600" dirty="0"/>
                <a:t> - to delete link/event from the widget</a:t>
              </a:r>
              <a:endParaRPr lang="en-IN" sz="1600" dirty="0"/>
            </a:p>
          </p:txBody>
        </p:sp>
        <p:sp>
          <p:nvSpPr>
            <p:cNvPr id="17" name="Pentagon 16"/>
            <p:cNvSpPr/>
            <p:nvPr/>
          </p:nvSpPr>
          <p:spPr>
            <a:xfrm>
              <a:off x="4930030" y="5066445"/>
              <a:ext cx="494205" cy="50964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dirty="0"/>
                <a:t>4</a:t>
              </a:r>
              <a:endParaRPr lang="en-IN" sz="1600" dirty="0"/>
            </a:p>
          </p:txBody>
        </p:sp>
      </p:grpSp>
      <p:sp>
        <p:nvSpPr>
          <p:cNvPr id="28" name="Rectangle 27"/>
          <p:cNvSpPr/>
          <p:nvPr/>
        </p:nvSpPr>
        <p:spPr>
          <a:xfrm>
            <a:off x="430124" y="3050276"/>
            <a:ext cx="8413625" cy="13282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p:cNvSpPr/>
          <p:nvPr/>
        </p:nvSpPr>
        <p:spPr>
          <a:xfrm>
            <a:off x="4761279" y="1951246"/>
            <a:ext cx="2021659" cy="3068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p:cNvSpPr/>
          <p:nvPr/>
        </p:nvSpPr>
        <p:spPr>
          <a:xfrm>
            <a:off x="8325132" y="2234860"/>
            <a:ext cx="595312" cy="276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5" name="Group 34"/>
          <p:cNvGrpSpPr/>
          <p:nvPr/>
        </p:nvGrpSpPr>
        <p:grpSpPr>
          <a:xfrm>
            <a:off x="9043276" y="1054013"/>
            <a:ext cx="2801955" cy="948594"/>
            <a:chOff x="725402" y="5777934"/>
            <a:chExt cx="3279869" cy="948594"/>
          </a:xfrm>
        </p:grpSpPr>
        <p:sp>
          <p:nvSpPr>
            <p:cNvPr id="36" name="Content Placeholder 3">
              <a:extLst>
                <a:ext uri="{FF2B5EF4-FFF2-40B4-BE49-F238E27FC236}">
                  <a16:creationId xmlns:a16="http://schemas.microsoft.com/office/drawing/2014/main" id="{53263F70-17F1-44EA-88C5-4E32322DE302}"/>
                </a:ext>
              </a:extLst>
            </p:cNvPr>
            <p:cNvSpPr txBox="1">
              <a:spLocks/>
            </p:cNvSpPr>
            <p:nvPr/>
          </p:nvSpPr>
          <p:spPr>
            <a:xfrm>
              <a:off x="1249079" y="5777934"/>
              <a:ext cx="2756192" cy="94859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General </a:t>
              </a:r>
              <a:r>
                <a:rPr lang="en-IN" sz="1600" dirty="0"/>
                <a:t>tab</a:t>
              </a:r>
            </a:p>
            <a:p>
              <a:pPr marL="0" indent="0">
                <a:buNone/>
              </a:pPr>
              <a:r>
                <a:rPr lang="en-US" sz="1600" dirty="0"/>
                <a:t>Click </a:t>
              </a:r>
              <a:r>
                <a:rPr lang="en-US" sz="1600" b="1" dirty="0"/>
                <a:t>Quick Links and Events </a:t>
              </a:r>
              <a:r>
                <a:rPr lang="en-US" sz="1600" dirty="0"/>
                <a:t>table</a:t>
              </a:r>
              <a:endParaRPr lang="en-IN" sz="1600" dirty="0"/>
            </a:p>
          </p:txBody>
        </p:sp>
        <p:sp>
          <p:nvSpPr>
            <p:cNvPr id="37" name="Pentagon 46">
              <a:extLst>
                <a:ext uri="{FF2B5EF4-FFF2-40B4-BE49-F238E27FC236}">
                  <a16:creationId xmlns:a16="http://schemas.microsoft.com/office/drawing/2014/main" id="{F032F5F6-C768-4CBC-9FBB-877B877AB309}"/>
                </a:ext>
              </a:extLst>
            </p:cNvPr>
            <p:cNvSpPr/>
            <p:nvPr/>
          </p:nvSpPr>
          <p:spPr>
            <a:xfrm>
              <a:off x="725402" y="5799759"/>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grpSp>
        <p:nvGrpSpPr>
          <p:cNvPr id="38" name="Group 37"/>
          <p:cNvGrpSpPr/>
          <p:nvPr/>
        </p:nvGrpSpPr>
        <p:grpSpPr>
          <a:xfrm>
            <a:off x="1688101" y="1065435"/>
            <a:ext cx="334005" cy="647111"/>
            <a:chOff x="5586773" y="2053694"/>
            <a:chExt cx="334005" cy="647111"/>
          </a:xfrm>
          <a:solidFill>
            <a:schemeClr val="accent1">
              <a:lumMod val="75000"/>
            </a:schemeClr>
          </a:solidFill>
        </p:grpSpPr>
        <p:sp>
          <p:nvSpPr>
            <p:cNvPr id="39"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13A9D2A9-0B10-46B3-9417-3EF09AA40D7A}"/>
                </a:ext>
              </a:extLst>
            </p:cNvPr>
            <p:cNvSpPr txBox="1"/>
            <p:nvPr/>
          </p:nvSpPr>
          <p:spPr>
            <a:xfrm>
              <a:off x="5602932" y="2170912"/>
              <a:ext cx="301686" cy="369332"/>
            </a:xfrm>
            <a:prstGeom prst="rect">
              <a:avLst/>
            </a:prstGeom>
            <a:solidFill>
              <a:srgbClr val="FF0000"/>
            </a:solidFill>
            <a:ln>
              <a:solidFill>
                <a:srgbClr val="FF0000"/>
              </a:solidFill>
            </a:ln>
          </p:spPr>
          <p:txBody>
            <a:bodyPr wrap="none" rtlCol="0">
              <a:spAutoFit/>
            </a:bodyPr>
            <a:lstStyle/>
            <a:p>
              <a:r>
                <a:rPr lang="en-US" b="1" dirty="0">
                  <a:solidFill>
                    <a:schemeClr val="bg1"/>
                  </a:solidFill>
                </a:rPr>
                <a:t>1</a:t>
              </a:r>
              <a:endParaRPr lang="en-IN" b="1" dirty="0">
                <a:solidFill>
                  <a:schemeClr val="bg1"/>
                </a:solidFill>
              </a:endParaRPr>
            </a:p>
          </p:txBody>
        </p:sp>
      </p:grpSp>
      <p:sp>
        <p:nvSpPr>
          <p:cNvPr id="41" name="Rectangle 40"/>
          <p:cNvSpPr/>
          <p:nvPr/>
        </p:nvSpPr>
        <p:spPr>
          <a:xfrm>
            <a:off x="1745204" y="1685250"/>
            <a:ext cx="547620" cy="2558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p:cNvGrpSpPr/>
          <p:nvPr/>
        </p:nvGrpSpPr>
        <p:grpSpPr>
          <a:xfrm>
            <a:off x="5338393" y="1310535"/>
            <a:ext cx="334005" cy="647111"/>
            <a:chOff x="5586773" y="2053694"/>
            <a:chExt cx="334005" cy="647111"/>
          </a:xfrm>
          <a:solidFill>
            <a:schemeClr val="accent1">
              <a:lumMod val="75000"/>
            </a:schemeClr>
          </a:solidFill>
        </p:grpSpPr>
        <p:sp>
          <p:nvSpPr>
            <p:cNvPr id="43"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TextBox 43">
              <a:extLst>
                <a:ext uri="{FF2B5EF4-FFF2-40B4-BE49-F238E27FC236}">
                  <a16:creationId xmlns:a16="http://schemas.microsoft.com/office/drawing/2014/main" id="{13A9D2A9-0B10-46B3-9417-3EF09AA40D7A}"/>
                </a:ext>
              </a:extLst>
            </p:cNvPr>
            <p:cNvSpPr txBox="1"/>
            <p:nvPr/>
          </p:nvSpPr>
          <p:spPr>
            <a:xfrm>
              <a:off x="5602932" y="2170912"/>
              <a:ext cx="301686" cy="369332"/>
            </a:xfrm>
            <a:prstGeom prst="rect">
              <a:avLst/>
            </a:prstGeom>
            <a:solidFill>
              <a:srgbClr val="FF0000"/>
            </a:solidFill>
            <a:ln>
              <a:solidFill>
                <a:srgbClr val="FF0000"/>
              </a:solidFill>
            </a:ln>
          </p:spPr>
          <p:txBody>
            <a:bodyPr wrap="none" rtlCol="0">
              <a:spAutoFit/>
            </a:bodyPr>
            <a:lstStyle/>
            <a:p>
              <a:r>
                <a:rPr lang="en-US" b="1" dirty="0">
                  <a:solidFill>
                    <a:schemeClr val="bg1"/>
                  </a:solidFill>
                </a:rPr>
                <a:t>2</a:t>
              </a:r>
              <a:endParaRPr lang="en-IN" b="1" dirty="0">
                <a:solidFill>
                  <a:schemeClr val="bg1"/>
                </a:solidFill>
              </a:endParaRPr>
            </a:p>
          </p:txBody>
        </p:sp>
      </p:grpSp>
    </p:spTree>
    <p:extLst>
      <p:ext uri="{BB962C8B-B14F-4D97-AF65-F5344CB8AC3E}">
        <p14:creationId xmlns:p14="http://schemas.microsoft.com/office/powerpoint/2010/main" val="2884843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1532894" y="319893"/>
            <a:ext cx="10515600" cy="1325563"/>
          </a:xfrm>
        </p:spPr>
        <p:txBody>
          <a:bodyPr/>
          <a:lstStyle/>
          <a:p>
            <a:pPr algn="ctr"/>
            <a:r>
              <a:rPr lang="en-SG" sz="3200" b="1" dirty="0">
                <a:latin typeface="Arial" panose="020B0604020202020204" pitchFamily="34" charset="0"/>
                <a:ea typeface="Roboto" panose="02000000000000000000" pitchFamily="2" charset="0"/>
                <a:cs typeface="Arial" panose="020B0604020202020204" pitchFamily="34" charset="0"/>
              </a:rPr>
              <a:t>Add Links/Events to ‘Quick Links Widget’</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49</a:t>
            </a:fld>
            <a:endParaRPr lang="en-IN" dirty="0"/>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521426" y="1774867"/>
            <a:ext cx="6954868" cy="4053451"/>
          </a:xfrm>
          <a:prstGeom prst="rect">
            <a:avLst/>
          </a:prstGeom>
          <a:ln>
            <a:noFill/>
          </a:ln>
          <a:effectLst>
            <a:outerShdw blurRad="292100" dist="139700" dir="2700000" algn="tl" rotWithShape="0">
              <a:srgbClr val="333333">
                <a:alpha val="65000"/>
              </a:srgbClr>
            </a:outerShdw>
          </a:effectLst>
        </p:spPr>
      </p:pic>
      <p:grpSp>
        <p:nvGrpSpPr>
          <p:cNvPr id="15" name="Group 24"/>
          <p:cNvGrpSpPr/>
          <p:nvPr/>
        </p:nvGrpSpPr>
        <p:grpSpPr>
          <a:xfrm>
            <a:off x="7477305" y="5499971"/>
            <a:ext cx="3554098" cy="443604"/>
            <a:chOff x="694665" y="4345345"/>
            <a:chExt cx="4188837" cy="242543"/>
          </a:xfrm>
        </p:grpSpPr>
        <p:sp>
          <p:nvSpPr>
            <p:cNvPr id="16" name="Content Placeholder 3"/>
            <p:cNvSpPr txBox="1">
              <a:spLocks/>
            </p:cNvSpPr>
            <p:nvPr/>
          </p:nvSpPr>
          <p:spPr>
            <a:xfrm>
              <a:off x="1277133" y="4352445"/>
              <a:ext cx="3606369" cy="23544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1600" dirty="0"/>
                <a:t>Click </a:t>
              </a:r>
              <a:r>
                <a:rPr lang="en-US" sz="1600" b="1" dirty="0"/>
                <a:t>Save </a:t>
              </a:r>
              <a:r>
                <a:rPr lang="en-US" sz="1600" dirty="0"/>
                <a:t>button.</a:t>
              </a:r>
              <a:endParaRPr lang="en-IN" sz="1600" dirty="0"/>
            </a:p>
          </p:txBody>
        </p:sp>
        <p:sp>
          <p:nvSpPr>
            <p:cNvPr id="17" name="Pentagon 16"/>
            <p:cNvSpPr/>
            <p:nvPr/>
          </p:nvSpPr>
          <p:spPr>
            <a:xfrm>
              <a:off x="694665" y="4345345"/>
              <a:ext cx="582467" cy="209152"/>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6" name="Rectangle 5"/>
          <p:cNvSpPr/>
          <p:nvPr/>
        </p:nvSpPr>
        <p:spPr>
          <a:xfrm>
            <a:off x="1904506" y="4417065"/>
            <a:ext cx="5523662" cy="9335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p:cNvSpPr/>
          <p:nvPr/>
        </p:nvSpPr>
        <p:spPr>
          <a:xfrm>
            <a:off x="1883286" y="2166908"/>
            <a:ext cx="5523662" cy="1483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 name="Group 24"/>
          <p:cNvGrpSpPr/>
          <p:nvPr/>
        </p:nvGrpSpPr>
        <p:grpSpPr>
          <a:xfrm>
            <a:off x="7443927" y="2358307"/>
            <a:ext cx="3555109" cy="661813"/>
            <a:chOff x="694665" y="4352444"/>
            <a:chExt cx="4190029" cy="361850"/>
          </a:xfrm>
        </p:grpSpPr>
        <p:sp>
          <p:nvSpPr>
            <p:cNvPr id="11" name="Content Placeholder 3"/>
            <p:cNvSpPr txBox="1">
              <a:spLocks/>
            </p:cNvSpPr>
            <p:nvPr/>
          </p:nvSpPr>
          <p:spPr>
            <a:xfrm>
              <a:off x="1277133" y="4352444"/>
              <a:ext cx="3607561" cy="361850"/>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the </a:t>
              </a:r>
              <a:r>
                <a:rPr lang="en-US" sz="1600" b="1" dirty="0"/>
                <a:t>Name</a:t>
              </a:r>
              <a:r>
                <a:rPr lang="en-US" sz="1600" dirty="0"/>
                <a:t>, </a:t>
              </a:r>
              <a:r>
                <a:rPr lang="en-US" sz="1600" b="1" dirty="0" err="1"/>
                <a:t>Url</a:t>
              </a:r>
              <a:r>
                <a:rPr lang="en-US" sz="1600" dirty="0"/>
                <a:t>, </a:t>
              </a:r>
              <a:r>
                <a:rPr lang="en-US" sz="1600" b="1" dirty="0"/>
                <a:t>Description</a:t>
              </a:r>
              <a:r>
                <a:rPr lang="en-US" sz="1600" dirty="0"/>
                <a:t> of the link/event.</a:t>
              </a:r>
              <a:endParaRPr lang="en-IN" sz="1600" dirty="0"/>
            </a:p>
          </p:txBody>
        </p:sp>
        <p:sp>
          <p:nvSpPr>
            <p:cNvPr id="12" name="Pentagon 11"/>
            <p:cNvSpPr/>
            <p:nvPr/>
          </p:nvSpPr>
          <p:spPr>
            <a:xfrm>
              <a:off x="694665" y="4371145"/>
              <a:ext cx="582467" cy="27865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a:t>
              </a:r>
            </a:p>
          </p:txBody>
        </p:sp>
      </p:grpSp>
      <p:sp>
        <p:nvSpPr>
          <p:cNvPr id="3" name="Rectangle 2"/>
          <p:cNvSpPr/>
          <p:nvPr/>
        </p:nvSpPr>
        <p:spPr>
          <a:xfrm>
            <a:off x="1417836" y="3846376"/>
            <a:ext cx="5989112" cy="392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 name="Group 24"/>
          <p:cNvGrpSpPr/>
          <p:nvPr/>
        </p:nvGrpSpPr>
        <p:grpSpPr>
          <a:xfrm>
            <a:off x="7476294" y="4345189"/>
            <a:ext cx="3555109" cy="987454"/>
            <a:chOff x="694665" y="4352445"/>
            <a:chExt cx="4190029" cy="539896"/>
          </a:xfrm>
        </p:grpSpPr>
        <p:sp>
          <p:nvSpPr>
            <p:cNvPr id="19" name="Content Placeholder 3"/>
            <p:cNvSpPr txBox="1">
              <a:spLocks/>
            </p:cNvSpPr>
            <p:nvPr/>
          </p:nvSpPr>
          <p:spPr>
            <a:xfrm>
              <a:off x="1277133" y="4352445"/>
              <a:ext cx="3607561" cy="53989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1600" dirty="0"/>
                <a:t>Enter the </a:t>
              </a:r>
              <a:r>
                <a:rPr lang="en-US" sz="1600" b="1" dirty="0"/>
                <a:t>Start</a:t>
              </a:r>
              <a:r>
                <a:rPr lang="en-US" sz="1600" dirty="0"/>
                <a:t> </a:t>
              </a:r>
              <a:r>
                <a:rPr lang="en-US" sz="1600" b="1" dirty="0"/>
                <a:t>Date</a:t>
              </a:r>
              <a:r>
                <a:rPr lang="en-US" sz="1600" dirty="0"/>
                <a:t> and </a:t>
              </a:r>
              <a:r>
                <a:rPr lang="en-US" sz="1600" b="1" dirty="0"/>
                <a:t>End Date</a:t>
              </a:r>
              <a:r>
                <a:rPr lang="en-US" sz="1600" dirty="0"/>
                <a:t> of the event/link. Based on this date the links/events will be displayed in the widget.</a:t>
              </a:r>
              <a:endParaRPr lang="en-IN" sz="1600" dirty="0"/>
            </a:p>
          </p:txBody>
        </p:sp>
        <p:sp>
          <p:nvSpPr>
            <p:cNvPr id="20" name="Pentagon 19"/>
            <p:cNvSpPr/>
            <p:nvPr/>
          </p:nvSpPr>
          <p:spPr>
            <a:xfrm>
              <a:off x="694665" y="4371145"/>
              <a:ext cx="582467" cy="27865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grpSp>
        <p:nvGrpSpPr>
          <p:cNvPr id="9" name="Group 24"/>
          <p:cNvGrpSpPr/>
          <p:nvPr/>
        </p:nvGrpSpPr>
        <p:grpSpPr>
          <a:xfrm>
            <a:off x="7428168" y="3738202"/>
            <a:ext cx="3506983" cy="496665"/>
            <a:chOff x="747810" y="4316157"/>
            <a:chExt cx="4133308" cy="271554"/>
          </a:xfrm>
        </p:grpSpPr>
        <p:sp>
          <p:nvSpPr>
            <p:cNvPr id="13" name="Content Placeholder 3"/>
            <p:cNvSpPr txBox="1">
              <a:spLocks/>
            </p:cNvSpPr>
            <p:nvPr/>
          </p:nvSpPr>
          <p:spPr>
            <a:xfrm>
              <a:off x="1274749" y="4316157"/>
              <a:ext cx="3606369" cy="27155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1600" dirty="0"/>
                <a:t>Input </a:t>
              </a:r>
              <a:r>
                <a:rPr lang="en-US" sz="1600" b="1" dirty="0"/>
                <a:t>L</a:t>
              </a:r>
              <a:r>
                <a:rPr lang="en-US" sz="1600" dirty="0"/>
                <a:t> for Link and </a:t>
              </a:r>
              <a:r>
                <a:rPr lang="en-US" sz="1600" b="1" dirty="0"/>
                <a:t>E</a:t>
              </a:r>
              <a:r>
                <a:rPr lang="en-US" sz="1600" dirty="0"/>
                <a:t> for Event </a:t>
              </a:r>
              <a:endParaRPr lang="en-IN" sz="1600" dirty="0"/>
            </a:p>
          </p:txBody>
        </p:sp>
        <p:sp>
          <p:nvSpPr>
            <p:cNvPr id="14" name="Pentagon 13"/>
            <p:cNvSpPr/>
            <p:nvPr/>
          </p:nvSpPr>
          <p:spPr>
            <a:xfrm>
              <a:off x="747810" y="4316157"/>
              <a:ext cx="526937" cy="271554"/>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2</a:t>
              </a:r>
            </a:p>
          </p:txBody>
        </p:sp>
      </p:grpSp>
      <p:sp>
        <p:nvSpPr>
          <p:cNvPr id="7" name="Rectangle 6"/>
          <p:cNvSpPr/>
          <p:nvPr/>
        </p:nvSpPr>
        <p:spPr>
          <a:xfrm>
            <a:off x="6752559" y="5409579"/>
            <a:ext cx="698633" cy="477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Picture 20"/>
          <p:cNvPicPr>
            <a:picLocks noChangeAspect="1"/>
          </p:cNvPicPr>
          <p:nvPr/>
        </p:nvPicPr>
        <p:blipFill>
          <a:blip r:embed="rId5"/>
          <a:stretch>
            <a:fillRect/>
          </a:stretch>
        </p:blipFill>
        <p:spPr>
          <a:xfrm>
            <a:off x="2721394" y="907185"/>
            <a:ext cx="809524" cy="390476"/>
          </a:xfrm>
          <a:prstGeom prst="rect">
            <a:avLst/>
          </a:prstGeom>
        </p:spPr>
      </p:pic>
      <p:sp>
        <p:nvSpPr>
          <p:cNvPr id="23" name="Down Arrow 22"/>
          <p:cNvSpPr/>
          <p:nvPr/>
        </p:nvSpPr>
        <p:spPr>
          <a:xfrm>
            <a:off x="2939147" y="1282753"/>
            <a:ext cx="353961" cy="5298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9480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866616" y="1119175"/>
            <a:ext cx="10803204" cy="290519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265023" y="224083"/>
            <a:ext cx="8904724" cy="680244"/>
          </a:xfrm>
        </p:spPr>
        <p:txBody>
          <a:bodyPr vert="horz" lIns="91440" tIns="45720" rIns="91440" bIns="45720" rtlCol="0" anchor="ctr">
            <a:normAutofit/>
          </a:bodyPr>
          <a:lstStyle/>
          <a:p>
            <a:pPr algn="ctr"/>
            <a:r>
              <a:rPr lang="en-SG" sz="3200" b="1" dirty="0">
                <a:latin typeface="Calibri" panose="020F0502020204030204" pitchFamily="34" charset="0"/>
                <a:ea typeface="Roboto" panose="02000000000000000000" pitchFamily="2" charset="0"/>
                <a:cs typeface="Calibri" panose="020F0502020204030204" pitchFamily="34" charset="0"/>
              </a:rPr>
              <a:t>Navigation to </a:t>
            </a:r>
            <a:r>
              <a:rPr lang="en-IN" sz="3200" b="1" dirty="0">
                <a:latin typeface="Calibri" panose="020F0502020204030204" pitchFamily="34" charset="0"/>
                <a:ea typeface="Roboto" panose="02000000000000000000" pitchFamily="2" charset="0"/>
                <a:cs typeface="Calibri" panose="020F0502020204030204" pitchFamily="34" charset="0"/>
              </a:rPr>
              <a:t>Admin Dashboard</a:t>
            </a:r>
            <a:endParaRPr lang="en-SG" sz="3200" b="1" dirty="0">
              <a:latin typeface="Calibri" panose="020F0502020204030204" pitchFamily="34" charset="0"/>
              <a:ea typeface="Roboto" panose="02000000000000000000" pitchFamily="2"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5</a:t>
            </a:fld>
            <a:endParaRPr lang="en-IN" dirty="0"/>
          </a:p>
        </p:txBody>
      </p:sp>
      <p:grpSp>
        <p:nvGrpSpPr>
          <p:cNvPr id="25" name="Group 24"/>
          <p:cNvGrpSpPr/>
          <p:nvPr/>
        </p:nvGrpSpPr>
        <p:grpSpPr>
          <a:xfrm rot="16200000">
            <a:off x="358865" y="1625946"/>
            <a:ext cx="324834" cy="648108"/>
            <a:chOff x="5586773" y="2053694"/>
            <a:chExt cx="361131" cy="647111"/>
          </a:xfrm>
          <a:solidFill>
            <a:schemeClr val="accent1">
              <a:lumMod val="75000"/>
            </a:schemeClr>
          </a:solidFill>
        </p:grpSpPr>
        <p:sp>
          <p:nvSpPr>
            <p:cNvPr id="28"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13A9D2A9-0B10-46B3-9417-3EF09AA40D7A}"/>
                </a:ext>
              </a:extLst>
            </p:cNvPr>
            <p:cNvSpPr txBox="1"/>
            <p:nvPr/>
          </p:nvSpPr>
          <p:spPr>
            <a:xfrm rot="5400000">
              <a:off x="5582104" y="2225150"/>
              <a:ext cx="398278" cy="333322"/>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9" name="Rectangle 8"/>
          <p:cNvSpPr/>
          <p:nvPr/>
        </p:nvSpPr>
        <p:spPr>
          <a:xfrm>
            <a:off x="845337" y="1788489"/>
            <a:ext cx="360612" cy="2989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 name="Group 9"/>
          <p:cNvGrpSpPr/>
          <p:nvPr/>
        </p:nvGrpSpPr>
        <p:grpSpPr>
          <a:xfrm>
            <a:off x="1125337" y="4628419"/>
            <a:ext cx="5603009" cy="857981"/>
            <a:chOff x="8614727" y="3865600"/>
            <a:chExt cx="5603009" cy="857981"/>
          </a:xfrm>
        </p:grpSpPr>
        <p:sp>
          <p:nvSpPr>
            <p:cNvPr id="26" name="Content Placeholder 3"/>
            <p:cNvSpPr txBox="1">
              <a:spLocks/>
            </p:cNvSpPr>
            <p:nvPr/>
          </p:nvSpPr>
          <p:spPr>
            <a:xfrm>
              <a:off x="9116062" y="3865600"/>
              <a:ext cx="5101674" cy="857981"/>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the </a:t>
              </a:r>
              <a:r>
                <a:rPr lang="en-IN" sz="1600" b="1" dirty="0"/>
                <a:t>Admin Dashboard </a:t>
              </a:r>
              <a:r>
                <a:rPr lang="en-IN" sz="1600" dirty="0"/>
                <a:t>side menu.</a:t>
              </a:r>
            </a:p>
            <a:p>
              <a:pPr marL="0" indent="0">
                <a:buNone/>
              </a:pPr>
              <a:r>
                <a:rPr lang="en-IN" sz="1600" b="1" dirty="0"/>
                <a:t>Admin Dashboard </a:t>
              </a:r>
              <a:r>
                <a:rPr lang="en-IN" sz="1600" dirty="0"/>
                <a:t>menu</a:t>
              </a:r>
              <a:r>
                <a:rPr lang="en-IN" sz="1600" b="1" dirty="0"/>
                <a:t> </a:t>
              </a:r>
              <a:r>
                <a:rPr lang="en-IN" sz="1600" dirty="0"/>
                <a:t>is displayed in a card view</a:t>
              </a:r>
            </a:p>
          </p:txBody>
        </p:sp>
        <p:sp>
          <p:nvSpPr>
            <p:cNvPr id="30" name="Pentagon 29"/>
            <p:cNvSpPr/>
            <p:nvPr/>
          </p:nvSpPr>
          <p:spPr>
            <a:xfrm>
              <a:off x="8614727" y="3891518"/>
              <a:ext cx="501335" cy="32185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endParaRPr lang="en-IN" sz="1600" dirty="0"/>
            </a:p>
          </p:txBody>
        </p:sp>
      </p:grpSp>
      <p:sp>
        <p:nvSpPr>
          <p:cNvPr id="3" name="Rectangle 2"/>
          <p:cNvSpPr/>
          <p:nvPr/>
        </p:nvSpPr>
        <p:spPr>
          <a:xfrm>
            <a:off x="3856384" y="1761079"/>
            <a:ext cx="2606440" cy="5474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p:cNvGrpSpPr/>
          <p:nvPr/>
        </p:nvGrpSpPr>
        <p:grpSpPr>
          <a:xfrm>
            <a:off x="7601262" y="4562471"/>
            <a:ext cx="3876505" cy="626929"/>
            <a:chOff x="8614727" y="3865600"/>
            <a:chExt cx="3876505" cy="626929"/>
          </a:xfrm>
        </p:grpSpPr>
        <p:sp>
          <p:nvSpPr>
            <p:cNvPr id="34" name="Content Placeholder 3"/>
            <p:cNvSpPr txBox="1">
              <a:spLocks/>
            </p:cNvSpPr>
            <p:nvPr/>
          </p:nvSpPr>
          <p:spPr>
            <a:xfrm>
              <a:off x="9116062" y="3865600"/>
              <a:ext cx="3375170" cy="626929"/>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Clicking the </a:t>
              </a:r>
              <a:r>
                <a:rPr lang="en-IN" sz="1600" b="1" dirty="0"/>
                <a:t>Menu </a:t>
              </a:r>
              <a:r>
                <a:rPr lang="en-IN" sz="1600" dirty="0"/>
                <a:t>to open</a:t>
              </a:r>
            </a:p>
            <a:p>
              <a:pPr marL="0" indent="0">
                <a:buNone/>
              </a:pPr>
              <a:r>
                <a:rPr lang="en-US" sz="1600" b="1" dirty="0"/>
                <a:t>e.g. Code Table Maintenance</a:t>
              </a:r>
              <a:endParaRPr lang="en-IN" sz="1600" b="1" dirty="0"/>
            </a:p>
          </p:txBody>
        </p:sp>
        <p:sp>
          <p:nvSpPr>
            <p:cNvPr id="35" name="Pentagon 34"/>
            <p:cNvSpPr/>
            <p:nvPr/>
          </p:nvSpPr>
          <p:spPr>
            <a:xfrm>
              <a:off x="8614727" y="3891518"/>
              <a:ext cx="501335" cy="32185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endParaRPr lang="en-IN" sz="1600" dirty="0"/>
            </a:p>
          </p:txBody>
        </p:sp>
      </p:grpSp>
      <p:grpSp>
        <p:nvGrpSpPr>
          <p:cNvPr id="36" name="Group 26"/>
          <p:cNvGrpSpPr/>
          <p:nvPr/>
        </p:nvGrpSpPr>
        <p:grpSpPr>
          <a:xfrm>
            <a:off x="4593804" y="1092156"/>
            <a:ext cx="366731" cy="681016"/>
            <a:chOff x="5627047" y="2160735"/>
            <a:chExt cx="293731" cy="540070"/>
          </a:xfrm>
        </p:grpSpPr>
        <p:sp>
          <p:nvSpPr>
            <p:cNvPr id="37" name="Pentagon 54">
              <a:extLst>
                <a:ext uri="{FF2B5EF4-FFF2-40B4-BE49-F238E27FC236}">
                  <a16:creationId xmlns:a16="http://schemas.microsoft.com/office/drawing/2014/main" id="{12F7669B-B965-47C2-91D5-5092C6931984}"/>
                </a:ext>
              </a:extLst>
            </p:cNvPr>
            <p:cNvSpPr/>
            <p:nvPr/>
          </p:nvSpPr>
          <p:spPr>
            <a:xfrm rot="5400000">
              <a:off x="5503878" y="2283904"/>
              <a:ext cx="540070" cy="293731"/>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13A9D2A9-0B10-46B3-9417-3EF09AA40D7A}"/>
                </a:ext>
              </a:extLst>
            </p:cNvPr>
            <p:cNvSpPr txBox="1"/>
            <p:nvPr/>
          </p:nvSpPr>
          <p:spPr>
            <a:xfrm>
              <a:off x="5653095" y="2223409"/>
              <a:ext cx="241634" cy="292893"/>
            </a:xfrm>
            <a:prstGeom prst="rect">
              <a:avLst/>
            </a:prstGeom>
            <a:noFill/>
          </p:spPr>
          <p:txBody>
            <a:bodyPr wrap="none" rtlCol="0">
              <a:spAutoFit/>
            </a:bodyPr>
            <a:lstStyle/>
            <a:p>
              <a:r>
                <a:rPr lang="en-US" b="1" dirty="0">
                  <a:solidFill>
                    <a:schemeClr val="bg1"/>
                  </a:solidFill>
                </a:rPr>
                <a:t>2</a:t>
              </a:r>
              <a:endParaRPr lang="en-IN" b="1" dirty="0">
                <a:solidFill>
                  <a:schemeClr val="bg1"/>
                </a:solidFill>
              </a:endParaRPr>
            </a:p>
          </p:txBody>
        </p:sp>
      </p:grpSp>
    </p:spTree>
    <p:extLst>
      <p:ext uri="{BB962C8B-B14F-4D97-AF65-F5344CB8AC3E}">
        <p14:creationId xmlns:p14="http://schemas.microsoft.com/office/powerpoint/2010/main" val="4234398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487990" y="0"/>
            <a:ext cx="7588156" cy="9553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Frequency Table</a:t>
            </a:r>
          </a:p>
        </p:txBody>
      </p:sp>
      <p:sp>
        <p:nvSpPr>
          <p:cNvPr id="2" name="Slide Number Placeholder 1"/>
          <p:cNvSpPr>
            <a:spLocks noGrp="1"/>
          </p:cNvSpPr>
          <p:nvPr>
            <p:ph type="sldNum" sz="quarter" idx="12"/>
          </p:nvPr>
        </p:nvSpPr>
        <p:spPr/>
        <p:txBody>
          <a:bodyPr/>
          <a:lstStyle/>
          <a:p>
            <a:fld id="{80EA8F26-D01C-4D83-A07A-6FC2B1EB6704}" type="slidenum">
              <a:rPr lang="en-IN" smtClean="0"/>
              <a:t>50</a:t>
            </a:fld>
            <a:endParaRPr lang="en-IN" dirty="0"/>
          </a:p>
        </p:txBody>
      </p:sp>
      <p:sp>
        <p:nvSpPr>
          <p:cNvPr id="16" name="Rectangle 15"/>
          <p:cNvSpPr/>
          <p:nvPr/>
        </p:nvSpPr>
        <p:spPr>
          <a:xfrm>
            <a:off x="860610" y="1192504"/>
            <a:ext cx="1039523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To add, update or delete frequency in Award</a:t>
            </a:r>
          </a:p>
          <a:p>
            <a:pPr marL="342900" indent="-342900">
              <a:lnSpc>
                <a:spcPct val="150000"/>
              </a:lnSpc>
              <a:buFont typeface="Arial" panose="020B0604020202020204" pitchFamily="34" charset="0"/>
              <a:buChar char="•"/>
            </a:pPr>
            <a:r>
              <a:rPr lang="en-US" sz="2000" dirty="0"/>
              <a:t>To enable/disable the frequency</a:t>
            </a:r>
          </a:p>
          <a:p>
            <a:pPr marL="342900" indent="-342900">
              <a:lnSpc>
                <a:spcPct val="150000"/>
              </a:lnSpc>
              <a:buFont typeface="Arial" panose="020B0604020202020204" pitchFamily="34" charset="0"/>
              <a:buChar char="•"/>
            </a:pPr>
            <a:r>
              <a:rPr lang="en-US" sz="2000" dirty="0"/>
              <a:t>To enable/disable whether the frequencies are to be used in claim invoice frequency</a:t>
            </a:r>
          </a:p>
          <a:p>
            <a:pPr marL="342900" indent="-342900">
              <a:lnSpc>
                <a:spcPct val="150000"/>
              </a:lnSpc>
              <a:buFont typeface="Arial" panose="020B0604020202020204" pitchFamily="34" charset="0"/>
              <a:buChar char="•"/>
            </a:pPr>
            <a:r>
              <a:rPr lang="en-US" sz="2000" dirty="0"/>
              <a:t>Allows to sort the frequency order to be displayed in the dropdown</a:t>
            </a:r>
          </a:p>
        </p:txBody>
      </p:sp>
    </p:spTree>
    <p:extLst>
      <p:ext uri="{BB962C8B-B14F-4D97-AF65-F5344CB8AC3E}">
        <p14:creationId xmlns:p14="http://schemas.microsoft.com/office/powerpoint/2010/main" val="1681856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487990" y="0"/>
            <a:ext cx="7588156" cy="9553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Frequency List</a:t>
            </a:r>
          </a:p>
        </p:txBody>
      </p:sp>
      <p:sp>
        <p:nvSpPr>
          <p:cNvPr id="2" name="Slide Number Placeholder 1"/>
          <p:cNvSpPr>
            <a:spLocks noGrp="1"/>
          </p:cNvSpPr>
          <p:nvPr>
            <p:ph type="sldNum" sz="quarter" idx="12"/>
          </p:nvPr>
        </p:nvSpPr>
        <p:spPr/>
        <p:txBody>
          <a:bodyPr/>
          <a:lstStyle/>
          <a:p>
            <a:fld id="{80EA8F26-D01C-4D83-A07A-6FC2B1EB6704}" type="slidenum">
              <a:rPr lang="en-IN" smtClean="0"/>
              <a:t>51</a:t>
            </a:fld>
            <a:endParaRPr lang="en-IN"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554443" y="1078173"/>
            <a:ext cx="8407750" cy="4299045"/>
          </a:xfrm>
          <a:prstGeom prst="rect">
            <a:avLst/>
          </a:prstGeom>
          <a:ln>
            <a:noFill/>
          </a:ln>
          <a:effectLst>
            <a:outerShdw blurRad="292100" dist="139700" dir="2700000" algn="tl" rotWithShape="0">
              <a:srgbClr val="333333">
                <a:alpha val="65000"/>
              </a:srgbClr>
            </a:outerShdw>
          </a:effectLst>
        </p:spPr>
      </p:pic>
      <p:grpSp>
        <p:nvGrpSpPr>
          <p:cNvPr id="7" name="Group 6"/>
          <p:cNvGrpSpPr/>
          <p:nvPr/>
        </p:nvGrpSpPr>
        <p:grpSpPr>
          <a:xfrm>
            <a:off x="9015925" y="923268"/>
            <a:ext cx="2801955" cy="827862"/>
            <a:chOff x="725402" y="5777934"/>
            <a:chExt cx="3279869" cy="827862"/>
          </a:xfrm>
        </p:grpSpPr>
        <p:sp>
          <p:nvSpPr>
            <p:cNvPr id="8" name="Content Placeholder 3">
              <a:extLst>
                <a:ext uri="{FF2B5EF4-FFF2-40B4-BE49-F238E27FC236}">
                  <a16:creationId xmlns:a16="http://schemas.microsoft.com/office/drawing/2014/main" id="{53263F70-17F1-44EA-88C5-4E32322DE302}"/>
                </a:ext>
              </a:extLst>
            </p:cNvPr>
            <p:cNvSpPr txBox="1">
              <a:spLocks/>
            </p:cNvSpPr>
            <p:nvPr/>
          </p:nvSpPr>
          <p:spPr>
            <a:xfrm>
              <a:off x="1249079" y="5777934"/>
              <a:ext cx="2756192" cy="82786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Award </a:t>
              </a:r>
              <a:r>
                <a:rPr lang="en-IN" sz="1600" dirty="0"/>
                <a:t>tab</a:t>
              </a:r>
            </a:p>
            <a:p>
              <a:pPr marL="0" indent="0">
                <a:buNone/>
              </a:pPr>
              <a:r>
                <a:rPr lang="en-US" sz="1600" dirty="0"/>
                <a:t>Click </a:t>
              </a:r>
              <a:r>
                <a:rPr lang="en-US" sz="1600" b="1" dirty="0"/>
                <a:t>Frequency </a:t>
              </a:r>
              <a:r>
                <a:rPr lang="en-US" sz="1600" dirty="0"/>
                <a:t>table</a:t>
              </a:r>
              <a:endParaRPr lang="en-IN" sz="1600" dirty="0"/>
            </a:p>
          </p:txBody>
        </p:sp>
        <p:sp>
          <p:nvSpPr>
            <p:cNvPr id="9" name="Pentagon 46">
              <a:extLst>
                <a:ext uri="{FF2B5EF4-FFF2-40B4-BE49-F238E27FC236}">
                  <a16:creationId xmlns:a16="http://schemas.microsoft.com/office/drawing/2014/main" id="{F032F5F6-C768-4CBC-9FBB-877B877AB309}"/>
                </a:ext>
              </a:extLst>
            </p:cNvPr>
            <p:cNvSpPr/>
            <p:nvPr/>
          </p:nvSpPr>
          <p:spPr>
            <a:xfrm>
              <a:off x="725402" y="5799759"/>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grpSp>
        <p:nvGrpSpPr>
          <p:cNvPr id="10" name="Group 9"/>
          <p:cNvGrpSpPr/>
          <p:nvPr/>
        </p:nvGrpSpPr>
        <p:grpSpPr>
          <a:xfrm>
            <a:off x="8867646" y="2050782"/>
            <a:ext cx="2950234" cy="549170"/>
            <a:chOff x="252903" y="5224102"/>
            <a:chExt cx="2950234" cy="549170"/>
          </a:xfrm>
        </p:grpSpPr>
        <p:sp>
          <p:nvSpPr>
            <p:cNvPr id="11" name="Content Placeholder 3">
              <a:extLst>
                <a:ext uri="{FF2B5EF4-FFF2-40B4-BE49-F238E27FC236}">
                  <a16:creationId xmlns:a16="http://schemas.microsoft.com/office/drawing/2014/main" id="{53263F70-17F1-44EA-88C5-4E32322DE302}"/>
                </a:ext>
              </a:extLst>
            </p:cNvPr>
            <p:cNvSpPr txBox="1">
              <a:spLocks/>
            </p:cNvSpPr>
            <p:nvPr/>
          </p:nvSpPr>
          <p:spPr>
            <a:xfrm>
              <a:off x="754581" y="5224102"/>
              <a:ext cx="2448556" cy="549170"/>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Add Entry </a:t>
              </a:r>
              <a:r>
                <a:rPr lang="en-US" sz="1600" dirty="0"/>
                <a:t>button to add new Frequency</a:t>
              </a:r>
            </a:p>
          </p:txBody>
        </p:sp>
        <p:sp>
          <p:nvSpPr>
            <p:cNvPr id="12" name="Pentagon 46">
              <a:extLst>
                <a:ext uri="{FF2B5EF4-FFF2-40B4-BE49-F238E27FC236}">
                  <a16:creationId xmlns:a16="http://schemas.microsoft.com/office/drawing/2014/main" id="{F032F5F6-C768-4CBC-9FBB-877B877AB309}"/>
                </a:ext>
              </a:extLst>
            </p:cNvPr>
            <p:cNvSpPr/>
            <p:nvPr/>
          </p:nvSpPr>
          <p:spPr>
            <a:xfrm>
              <a:off x="252903" y="5449237"/>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a:p>
          </p:txBody>
        </p:sp>
      </p:grpSp>
      <p:sp>
        <p:nvSpPr>
          <p:cNvPr id="13" name="Rectangle 12"/>
          <p:cNvSpPr/>
          <p:nvPr/>
        </p:nvSpPr>
        <p:spPr>
          <a:xfrm>
            <a:off x="8259097" y="2275917"/>
            <a:ext cx="608549" cy="305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4" name="Group 13"/>
          <p:cNvGrpSpPr/>
          <p:nvPr/>
        </p:nvGrpSpPr>
        <p:grpSpPr>
          <a:xfrm>
            <a:off x="696368" y="1337199"/>
            <a:ext cx="334005" cy="440773"/>
            <a:chOff x="5586773" y="2053694"/>
            <a:chExt cx="334005" cy="647111"/>
          </a:xfrm>
          <a:solidFill>
            <a:schemeClr val="accent1">
              <a:lumMod val="75000"/>
            </a:schemeClr>
          </a:solidFill>
        </p:grpSpPr>
        <p:sp>
          <p:nvSpPr>
            <p:cNvPr id="15"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13A9D2A9-0B10-46B3-9417-3EF09AA40D7A}"/>
                </a:ext>
              </a:extLst>
            </p:cNvPr>
            <p:cNvSpPr txBox="1"/>
            <p:nvPr/>
          </p:nvSpPr>
          <p:spPr>
            <a:xfrm>
              <a:off x="5602932" y="2079505"/>
              <a:ext cx="301686" cy="369332"/>
            </a:xfrm>
            <a:prstGeom prst="rect">
              <a:avLst/>
            </a:prstGeom>
            <a:solidFill>
              <a:srgbClr val="FF0000"/>
            </a:solidFill>
            <a:ln>
              <a:solidFill>
                <a:srgbClr val="FF0000"/>
              </a:solidFill>
            </a:ln>
          </p:spPr>
          <p:txBody>
            <a:bodyPr wrap="none" rtlCol="0">
              <a:spAutoFit/>
            </a:bodyPr>
            <a:lstStyle/>
            <a:p>
              <a:r>
                <a:rPr lang="en-US" b="1" dirty="0">
                  <a:solidFill>
                    <a:schemeClr val="bg1"/>
                  </a:solidFill>
                </a:rPr>
                <a:t>1</a:t>
              </a:r>
              <a:endParaRPr lang="en-IN" b="1" dirty="0">
                <a:solidFill>
                  <a:schemeClr val="bg1"/>
                </a:solidFill>
              </a:endParaRPr>
            </a:p>
          </p:txBody>
        </p:sp>
      </p:grpSp>
      <p:grpSp>
        <p:nvGrpSpPr>
          <p:cNvPr id="18" name="Group 17"/>
          <p:cNvGrpSpPr/>
          <p:nvPr/>
        </p:nvGrpSpPr>
        <p:grpSpPr>
          <a:xfrm>
            <a:off x="6115065" y="1292074"/>
            <a:ext cx="334005" cy="647111"/>
            <a:chOff x="5586773" y="2053694"/>
            <a:chExt cx="334005" cy="647111"/>
          </a:xfrm>
          <a:solidFill>
            <a:schemeClr val="accent1">
              <a:lumMod val="75000"/>
            </a:schemeClr>
          </a:solidFill>
        </p:grpSpPr>
        <p:sp>
          <p:nvSpPr>
            <p:cNvPr id="19"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13A9D2A9-0B10-46B3-9417-3EF09AA40D7A}"/>
                </a:ext>
              </a:extLst>
            </p:cNvPr>
            <p:cNvSpPr txBox="1"/>
            <p:nvPr/>
          </p:nvSpPr>
          <p:spPr>
            <a:xfrm>
              <a:off x="5602932" y="2170912"/>
              <a:ext cx="301686" cy="369332"/>
            </a:xfrm>
            <a:prstGeom prst="rect">
              <a:avLst/>
            </a:prstGeom>
            <a:solidFill>
              <a:srgbClr val="FF0000"/>
            </a:solidFill>
            <a:ln>
              <a:solidFill>
                <a:srgbClr val="FF0000"/>
              </a:solidFill>
            </a:ln>
          </p:spPr>
          <p:txBody>
            <a:bodyPr wrap="none" rtlCol="0">
              <a:spAutoFit/>
            </a:bodyPr>
            <a:lstStyle/>
            <a:p>
              <a:r>
                <a:rPr lang="en-US" b="1" dirty="0">
                  <a:solidFill>
                    <a:schemeClr val="bg1"/>
                  </a:solidFill>
                </a:rPr>
                <a:t>2</a:t>
              </a:r>
              <a:endParaRPr lang="en-IN" b="1" dirty="0">
                <a:solidFill>
                  <a:schemeClr val="bg1"/>
                </a:solidFill>
              </a:endParaRPr>
            </a:p>
          </p:txBody>
        </p:sp>
      </p:grpSp>
      <p:sp>
        <p:nvSpPr>
          <p:cNvPr id="5" name="Rectangle 4"/>
          <p:cNvSpPr/>
          <p:nvPr/>
        </p:nvSpPr>
        <p:spPr>
          <a:xfrm>
            <a:off x="556785" y="1784050"/>
            <a:ext cx="507743" cy="184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p:cNvSpPr/>
          <p:nvPr/>
        </p:nvSpPr>
        <p:spPr>
          <a:xfrm>
            <a:off x="4829280" y="1968716"/>
            <a:ext cx="1967305" cy="307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p:cNvGrpSpPr/>
          <p:nvPr/>
        </p:nvGrpSpPr>
        <p:grpSpPr>
          <a:xfrm>
            <a:off x="8860617" y="2671747"/>
            <a:ext cx="3004249" cy="3265029"/>
            <a:chOff x="252903" y="4965514"/>
            <a:chExt cx="3004249" cy="3265029"/>
          </a:xfrm>
        </p:grpSpPr>
        <p:sp>
          <p:nvSpPr>
            <p:cNvPr id="23" name="Content Placeholder 3">
              <a:extLst>
                <a:ext uri="{FF2B5EF4-FFF2-40B4-BE49-F238E27FC236}">
                  <a16:creationId xmlns:a16="http://schemas.microsoft.com/office/drawing/2014/main" id="{53263F70-17F1-44EA-88C5-4E32322DE302}"/>
                </a:ext>
              </a:extLst>
            </p:cNvPr>
            <p:cNvSpPr txBox="1">
              <a:spLocks/>
            </p:cNvSpPr>
            <p:nvPr/>
          </p:nvSpPr>
          <p:spPr>
            <a:xfrm>
              <a:off x="808596" y="4965514"/>
              <a:ext cx="2448556" cy="3265029"/>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List of Frequencies with Action buttons:</a:t>
              </a:r>
            </a:p>
            <a:p>
              <a:pPr marL="0" indent="0">
                <a:buNone/>
              </a:pPr>
              <a:r>
                <a:rPr lang="en-US" sz="1600" b="1" dirty="0"/>
                <a:t>Active Flag </a:t>
              </a:r>
              <a:r>
                <a:rPr lang="en-US" sz="1600" dirty="0"/>
                <a:t>– to enable/disable Frequency</a:t>
              </a:r>
            </a:p>
            <a:p>
              <a:pPr marL="0" indent="0">
                <a:buNone/>
              </a:pPr>
              <a:r>
                <a:rPr lang="en-US" sz="1600" b="1" dirty="0"/>
                <a:t>Repeat Flag </a:t>
              </a:r>
              <a:r>
                <a:rPr lang="en-US" sz="1600" dirty="0"/>
                <a:t>– to generate the due dates</a:t>
              </a:r>
            </a:p>
            <a:p>
              <a:pPr marL="0" indent="0">
                <a:buNone/>
              </a:pPr>
              <a:r>
                <a:rPr lang="en-US" sz="1600" b="1" dirty="0"/>
                <a:t>Invoice Frequency Flag </a:t>
              </a:r>
              <a:r>
                <a:rPr lang="en-US" sz="1600" dirty="0"/>
                <a:t>– to enable/disable this frequency in invoice </a:t>
              </a:r>
            </a:p>
            <a:p>
              <a:pPr marL="0" indent="0">
                <a:buNone/>
              </a:pPr>
              <a:r>
                <a:rPr lang="en-US" sz="1600" b="1" dirty="0"/>
                <a:t>Edit</a:t>
              </a:r>
              <a:r>
                <a:rPr lang="en-US" sz="1600" dirty="0"/>
                <a:t> – to update</a:t>
              </a:r>
            </a:p>
            <a:p>
              <a:pPr marL="0" indent="0">
                <a:buNone/>
              </a:pPr>
              <a:r>
                <a:rPr lang="en-US" sz="1600" b="1" dirty="0"/>
                <a:t>Delete</a:t>
              </a:r>
              <a:r>
                <a:rPr lang="en-US" sz="1600" dirty="0"/>
                <a:t> – to remove frequency</a:t>
              </a:r>
            </a:p>
          </p:txBody>
        </p:sp>
        <p:sp>
          <p:nvSpPr>
            <p:cNvPr id="24" name="Pentagon 46">
              <a:extLst>
                <a:ext uri="{FF2B5EF4-FFF2-40B4-BE49-F238E27FC236}">
                  <a16:creationId xmlns:a16="http://schemas.microsoft.com/office/drawing/2014/main" id="{F032F5F6-C768-4CBC-9FBB-877B877AB309}"/>
                </a:ext>
              </a:extLst>
            </p:cNvPr>
            <p:cNvSpPr/>
            <p:nvPr/>
          </p:nvSpPr>
          <p:spPr>
            <a:xfrm>
              <a:off x="252903" y="5449237"/>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25" name="Rectangle 24"/>
          <p:cNvSpPr/>
          <p:nvPr/>
        </p:nvSpPr>
        <p:spPr>
          <a:xfrm>
            <a:off x="696368" y="3155470"/>
            <a:ext cx="8164249" cy="21262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616981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487989" y="0"/>
            <a:ext cx="8757765" cy="9553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Add New Frequency</a:t>
            </a:r>
          </a:p>
        </p:txBody>
      </p:sp>
      <p:sp>
        <p:nvSpPr>
          <p:cNvPr id="2" name="Slide Number Placeholder 1"/>
          <p:cNvSpPr>
            <a:spLocks noGrp="1"/>
          </p:cNvSpPr>
          <p:nvPr>
            <p:ph type="sldNum" sz="quarter" idx="12"/>
          </p:nvPr>
        </p:nvSpPr>
        <p:spPr/>
        <p:txBody>
          <a:bodyPr/>
          <a:lstStyle/>
          <a:p>
            <a:fld id="{80EA8F26-D01C-4D83-A07A-6FC2B1EB6704}" type="slidenum">
              <a:rPr lang="en-IN" smtClean="0"/>
              <a:t>52</a:t>
            </a:fld>
            <a:endParaRPr lang="en-IN"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872696" y="970926"/>
            <a:ext cx="5680277" cy="5385423"/>
          </a:xfrm>
          <a:prstGeom prst="rect">
            <a:avLst/>
          </a:prstGeom>
          <a:ln>
            <a:noFill/>
          </a:ln>
          <a:effectLst>
            <a:outerShdw blurRad="292100" dist="139700" dir="2700000" algn="tl" rotWithShape="0">
              <a:srgbClr val="333333">
                <a:alpha val="65000"/>
              </a:srgbClr>
            </a:outerShdw>
          </a:effectLst>
        </p:spPr>
      </p:pic>
      <p:grpSp>
        <p:nvGrpSpPr>
          <p:cNvPr id="7" name="Group 6"/>
          <p:cNvGrpSpPr/>
          <p:nvPr/>
        </p:nvGrpSpPr>
        <p:grpSpPr>
          <a:xfrm>
            <a:off x="6549236" y="970926"/>
            <a:ext cx="4409917" cy="5287650"/>
            <a:chOff x="-789236" y="4001673"/>
            <a:chExt cx="4409917" cy="5287650"/>
          </a:xfrm>
        </p:grpSpPr>
        <p:sp>
          <p:nvSpPr>
            <p:cNvPr id="8" name="Content Placeholder 3">
              <a:extLst>
                <a:ext uri="{FF2B5EF4-FFF2-40B4-BE49-F238E27FC236}">
                  <a16:creationId xmlns:a16="http://schemas.microsoft.com/office/drawing/2014/main" id="{53263F70-17F1-44EA-88C5-4E32322DE302}"/>
                </a:ext>
              </a:extLst>
            </p:cNvPr>
            <p:cNvSpPr txBox="1">
              <a:spLocks/>
            </p:cNvSpPr>
            <p:nvPr/>
          </p:nvSpPr>
          <p:spPr>
            <a:xfrm>
              <a:off x="-280529" y="4001673"/>
              <a:ext cx="3901210" cy="5287650"/>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the following details:</a:t>
              </a:r>
            </a:p>
            <a:p>
              <a:pPr marL="0" indent="0">
                <a:buNone/>
              </a:pPr>
              <a:r>
                <a:rPr lang="en-US" sz="1600" b="1" dirty="0"/>
                <a:t>Frequency Code – </a:t>
              </a:r>
              <a:r>
                <a:rPr lang="en-US" sz="1600" dirty="0"/>
                <a:t>unique number to identify</a:t>
              </a:r>
            </a:p>
            <a:p>
              <a:pPr marL="0" indent="0">
                <a:buNone/>
              </a:pPr>
              <a:r>
                <a:rPr lang="en-US" sz="1600" b="1" dirty="0"/>
                <a:t>Description – </a:t>
              </a:r>
              <a:r>
                <a:rPr lang="en-US" sz="1600" dirty="0"/>
                <a:t>Frequency name e.g. Bi-weekly</a:t>
              </a:r>
              <a:endParaRPr lang="en-US" sz="1600" b="1" dirty="0"/>
            </a:p>
            <a:p>
              <a:pPr marL="0" indent="0">
                <a:buNone/>
              </a:pPr>
              <a:r>
                <a:rPr lang="en-US" sz="1600" b="1" dirty="0"/>
                <a:t>Active Flag </a:t>
              </a:r>
              <a:r>
                <a:rPr lang="en-US" sz="1600" dirty="0"/>
                <a:t>– to enable/disable frequency</a:t>
              </a:r>
            </a:p>
            <a:p>
              <a:pPr marL="0" indent="0">
                <a:buNone/>
              </a:pPr>
              <a:r>
                <a:rPr lang="en-US" sz="1600" b="1" dirty="0"/>
                <a:t>Advance Number of Months/ Days </a:t>
              </a:r>
              <a:r>
                <a:rPr lang="en-US" sz="1600" dirty="0"/>
                <a:t>– enter the no of advance months/ days</a:t>
              </a:r>
            </a:p>
            <a:p>
              <a:pPr marL="0" indent="0">
                <a:buNone/>
              </a:pPr>
              <a:r>
                <a:rPr lang="en-US" sz="1600" b="1" dirty="0"/>
                <a:t>Repeat Flag </a:t>
              </a:r>
              <a:r>
                <a:rPr lang="en-US" sz="1600" dirty="0"/>
                <a:t>– to generate the due dates repeatedly</a:t>
              </a:r>
            </a:p>
            <a:p>
              <a:pPr marL="0" indent="0">
                <a:buNone/>
              </a:pPr>
              <a:r>
                <a:rPr lang="en-US" sz="1600" b="1" dirty="0"/>
                <a:t>Number of Months/ Days </a:t>
              </a:r>
              <a:r>
                <a:rPr lang="en-US" sz="1600" dirty="0"/>
                <a:t>– to specify the repeat no of months/ days</a:t>
              </a:r>
            </a:p>
            <a:p>
              <a:pPr marL="0" indent="0">
                <a:buNone/>
              </a:pPr>
              <a:r>
                <a:rPr lang="en-US" sz="1600" b="1" dirty="0"/>
                <a:t>Sort Order</a:t>
              </a:r>
              <a:r>
                <a:rPr lang="en-US" sz="1600" dirty="0"/>
                <a:t> – based on this order frequency will be listed in the drop down</a:t>
              </a:r>
            </a:p>
            <a:p>
              <a:pPr marL="0" indent="0">
                <a:buNone/>
              </a:pPr>
              <a:r>
                <a:rPr lang="en-US" sz="1600" b="1" dirty="0"/>
                <a:t>Invoice Frequency Flag </a:t>
              </a:r>
              <a:r>
                <a:rPr lang="en-US" sz="1600" dirty="0"/>
                <a:t>– to enable/disable this frequency in invoice </a:t>
              </a:r>
            </a:p>
            <a:p>
              <a:pPr marL="0" indent="0">
                <a:buNone/>
              </a:pPr>
              <a:r>
                <a:rPr lang="en-US" sz="1600" dirty="0"/>
                <a:t>Click</a:t>
              </a:r>
              <a:r>
                <a:rPr lang="en-US" sz="1600" b="1" dirty="0"/>
                <a:t> Save </a:t>
              </a:r>
              <a:r>
                <a:rPr lang="en-US" sz="1600" dirty="0"/>
                <a:t>button</a:t>
              </a:r>
            </a:p>
          </p:txBody>
        </p:sp>
        <p:sp>
          <p:nvSpPr>
            <p:cNvPr id="9" name="Pentagon 46">
              <a:extLst>
                <a:ext uri="{FF2B5EF4-FFF2-40B4-BE49-F238E27FC236}">
                  <a16:creationId xmlns:a16="http://schemas.microsoft.com/office/drawing/2014/main" id="{F032F5F6-C768-4CBC-9FBB-877B877AB309}"/>
                </a:ext>
              </a:extLst>
            </p:cNvPr>
            <p:cNvSpPr/>
            <p:nvPr/>
          </p:nvSpPr>
          <p:spPr>
            <a:xfrm>
              <a:off x="-789236" y="8994819"/>
              <a:ext cx="508707" cy="29450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endParaRPr lang="en-IN" sz="1600" dirty="0"/>
            </a:p>
          </p:txBody>
        </p:sp>
      </p:grpSp>
      <p:sp>
        <p:nvSpPr>
          <p:cNvPr id="5" name="Rectangle 4"/>
          <p:cNvSpPr/>
          <p:nvPr/>
        </p:nvSpPr>
        <p:spPr>
          <a:xfrm>
            <a:off x="872696" y="970926"/>
            <a:ext cx="5676540" cy="52876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055604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348115" y="0"/>
            <a:ext cx="8593829" cy="12282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a:t>
            </a:r>
          </a:p>
          <a:p>
            <a:pPr algn="ctr"/>
            <a:r>
              <a:rPr lang="en-IN" sz="3200" b="1" dirty="0">
                <a:latin typeface="Calibri" panose="020F0502020204030204" pitchFamily="34" charset="0"/>
                <a:cs typeface="Calibri" panose="020F0502020204030204" pitchFamily="34" charset="0"/>
              </a:rPr>
              <a:t>Award Report Reminder &amp; Reminder Notification</a:t>
            </a:r>
          </a:p>
        </p:txBody>
      </p:sp>
      <p:sp>
        <p:nvSpPr>
          <p:cNvPr id="2" name="Slide Number Placeholder 1"/>
          <p:cNvSpPr>
            <a:spLocks noGrp="1"/>
          </p:cNvSpPr>
          <p:nvPr>
            <p:ph type="sldNum" sz="quarter" idx="12"/>
          </p:nvPr>
        </p:nvSpPr>
        <p:spPr/>
        <p:txBody>
          <a:bodyPr/>
          <a:lstStyle/>
          <a:p>
            <a:fld id="{80EA8F26-D01C-4D83-A07A-6FC2B1EB6704}" type="slidenum">
              <a:rPr lang="en-IN" smtClean="0"/>
              <a:t>53</a:t>
            </a:fld>
            <a:endParaRPr lang="en-IN" dirty="0"/>
          </a:p>
        </p:txBody>
      </p:sp>
      <p:sp>
        <p:nvSpPr>
          <p:cNvPr id="16" name="Rectangle 15"/>
          <p:cNvSpPr/>
          <p:nvPr/>
        </p:nvSpPr>
        <p:spPr>
          <a:xfrm>
            <a:off x="860610" y="1574641"/>
            <a:ext cx="10395232"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b="1" dirty="0"/>
              <a:t>Award Report Reminder Table </a:t>
            </a:r>
            <a:r>
              <a:rPr lang="en-US" sz="2000" dirty="0"/>
              <a:t>– lists the notification used for Award Report Reminders at specific intervals</a:t>
            </a:r>
          </a:p>
          <a:p>
            <a:pPr marL="342900" indent="-342900">
              <a:lnSpc>
                <a:spcPct val="150000"/>
              </a:lnSpc>
              <a:buFont typeface="Arial" panose="020B0604020202020204" pitchFamily="34" charset="0"/>
              <a:buChar char="•"/>
            </a:pPr>
            <a:r>
              <a:rPr lang="en-US" sz="2000" dirty="0"/>
              <a:t>To add, edit, delete or enable/disable the Award Report Reminder Notification</a:t>
            </a:r>
          </a:p>
          <a:p>
            <a:pPr marL="342900" indent="-342900">
              <a:lnSpc>
                <a:spcPct val="150000"/>
              </a:lnSpc>
              <a:buFont typeface="Arial" panose="020B0604020202020204" pitchFamily="34" charset="0"/>
              <a:buChar char="•"/>
            </a:pPr>
            <a:r>
              <a:rPr lang="en-US" sz="2000" dirty="0"/>
              <a:t>To update the Award Report Reminder interval days (days to due date)</a:t>
            </a:r>
          </a:p>
          <a:p>
            <a:pPr marL="342900" indent="-342900">
              <a:lnSpc>
                <a:spcPct val="150000"/>
              </a:lnSpc>
              <a:buFont typeface="Arial" panose="020B0604020202020204" pitchFamily="34" charset="0"/>
              <a:buChar char="•"/>
            </a:pPr>
            <a:endParaRPr lang="en-US" sz="2000" b="1" dirty="0"/>
          </a:p>
          <a:p>
            <a:pPr marL="342900" indent="-342900">
              <a:lnSpc>
                <a:spcPct val="150000"/>
              </a:lnSpc>
              <a:buFont typeface="Arial" panose="020B0604020202020204" pitchFamily="34" charset="0"/>
              <a:buChar char="•"/>
            </a:pPr>
            <a:r>
              <a:rPr lang="en-US" sz="2000" b="1" dirty="0"/>
              <a:t>Reminder Notification Table </a:t>
            </a:r>
            <a:r>
              <a:rPr lang="en-US" sz="2000" dirty="0"/>
              <a:t>– lists Award DMP, Award Special Review and Award Closure Reminders (via procedures)</a:t>
            </a:r>
          </a:p>
          <a:p>
            <a:pPr marL="342900" indent="-342900">
              <a:lnSpc>
                <a:spcPct val="150000"/>
              </a:lnSpc>
              <a:buFont typeface="Arial" panose="020B0604020202020204" pitchFamily="34" charset="0"/>
              <a:buChar char="•"/>
            </a:pPr>
            <a:r>
              <a:rPr lang="en-US" sz="2000" dirty="0"/>
              <a:t>To add, edit, delete or enable/disable the Reminder Notification</a:t>
            </a:r>
          </a:p>
          <a:p>
            <a:pPr marL="342900" indent="-342900">
              <a:lnSpc>
                <a:spcPct val="150000"/>
              </a:lnSpc>
              <a:buFont typeface="Arial" panose="020B0604020202020204" pitchFamily="34" charset="0"/>
              <a:buChar char="•"/>
            </a:pPr>
            <a:r>
              <a:rPr lang="en-US" sz="2000" dirty="0"/>
              <a:t>To update the reminder interval days (days to due date)</a:t>
            </a:r>
          </a:p>
        </p:txBody>
      </p:sp>
    </p:spTree>
    <p:extLst>
      <p:ext uri="{BB962C8B-B14F-4D97-AF65-F5344CB8AC3E}">
        <p14:creationId xmlns:p14="http://schemas.microsoft.com/office/powerpoint/2010/main" val="26521683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609643" y="1332527"/>
            <a:ext cx="7885868" cy="4763235"/>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115403" y="92368"/>
            <a:ext cx="9674521"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Award Report Reminder List</a:t>
            </a:r>
          </a:p>
        </p:txBody>
      </p:sp>
      <p:sp>
        <p:nvSpPr>
          <p:cNvPr id="2" name="Slide Number Placeholder 1"/>
          <p:cNvSpPr>
            <a:spLocks noGrp="1"/>
          </p:cNvSpPr>
          <p:nvPr>
            <p:ph type="sldNum" sz="quarter" idx="12"/>
          </p:nvPr>
        </p:nvSpPr>
        <p:spPr/>
        <p:txBody>
          <a:bodyPr/>
          <a:lstStyle/>
          <a:p>
            <a:fld id="{80EA8F26-D01C-4D83-A07A-6FC2B1EB6704}" type="slidenum">
              <a:rPr lang="en-IN" smtClean="0"/>
              <a:t>54</a:t>
            </a:fld>
            <a:endParaRPr lang="en-IN" dirty="0"/>
          </a:p>
        </p:txBody>
      </p:sp>
      <p:grpSp>
        <p:nvGrpSpPr>
          <p:cNvPr id="7" name="Group 6"/>
          <p:cNvGrpSpPr/>
          <p:nvPr/>
        </p:nvGrpSpPr>
        <p:grpSpPr>
          <a:xfrm>
            <a:off x="8639814" y="1332527"/>
            <a:ext cx="3158896" cy="1013108"/>
            <a:chOff x="342229" y="5758306"/>
            <a:chExt cx="3697692" cy="1013108"/>
          </a:xfrm>
        </p:grpSpPr>
        <p:sp>
          <p:nvSpPr>
            <p:cNvPr id="8"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3164046" cy="101310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Award </a:t>
              </a:r>
              <a:r>
                <a:rPr lang="en-IN" sz="1600" dirty="0"/>
                <a:t>tab</a:t>
              </a:r>
            </a:p>
            <a:p>
              <a:pPr marL="0" indent="0">
                <a:buNone/>
              </a:pPr>
              <a:r>
                <a:rPr lang="en-US" sz="1600" dirty="0"/>
                <a:t>Click the </a:t>
              </a:r>
              <a:r>
                <a:rPr lang="en-US" sz="1600" b="1" dirty="0"/>
                <a:t>Award Report Reminder </a:t>
              </a:r>
              <a:r>
                <a:rPr lang="en-US" sz="1600" dirty="0"/>
                <a:t>table</a:t>
              </a:r>
              <a:endParaRPr lang="en-IN" sz="1600" dirty="0"/>
            </a:p>
          </p:txBody>
        </p:sp>
        <p:sp>
          <p:nvSpPr>
            <p:cNvPr id="9"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grpSp>
        <p:nvGrpSpPr>
          <p:cNvPr id="10" name="Group 9"/>
          <p:cNvGrpSpPr/>
          <p:nvPr/>
        </p:nvGrpSpPr>
        <p:grpSpPr>
          <a:xfrm>
            <a:off x="8428382" y="3313425"/>
            <a:ext cx="3264311" cy="2544036"/>
            <a:chOff x="310557" y="5758311"/>
            <a:chExt cx="3264311" cy="2544036"/>
          </a:xfrm>
        </p:grpSpPr>
        <p:sp>
          <p:nvSpPr>
            <p:cNvPr id="11" name="Content Placeholder 3">
              <a:extLst>
                <a:ext uri="{FF2B5EF4-FFF2-40B4-BE49-F238E27FC236}">
                  <a16:creationId xmlns:a16="http://schemas.microsoft.com/office/drawing/2014/main" id="{53263F70-17F1-44EA-88C5-4E32322DE302}"/>
                </a:ext>
              </a:extLst>
            </p:cNvPr>
            <p:cNvSpPr txBox="1">
              <a:spLocks/>
            </p:cNvSpPr>
            <p:nvPr/>
          </p:nvSpPr>
          <p:spPr>
            <a:xfrm>
              <a:off x="850555" y="5758311"/>
              <a:ext cx="2724313" cy="254403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Report Reminder list is displayed with the following Action buttons:</a:t>
              </a:r>
              <a:endParaRPr lang="en-IN" sz="1600" b="1" dirty="0"/>
            </a:p>
            <a:p>
              <a:pPr marL="0" indent="0">
                <a:buNone/>
              </a:pPr>
              <a:r>
                <a:rPr lang="en-US" sz="1600" b="1" dirty="0"/>
                <a:t>Active Flag </a:t>
              </a:r>
              <a:r>
                <a:rPr lang="en-US" sz="1600" dirty="0"/>
                <a:t>–</a:t>
              </a:r>
              <a:r>
                <a:rPr lang="en-US" sz="1600" b="1" dirty="0"/>
                <a:t> </a:t>
              </a:r>
              <a:r>
                <a:rPr lang="en-US" sz="1600" dirty="0"/>
                <a:t>toggle to enable/disable reminder notification</a:t>
              </a:r>
            </a:p>
            <a:p>
              <a:pPr marL="0" indent="0">
                <a:buNone/>
              </a:pPr>
              <a:r>
                <a:rPr lang="en-US" sz="1600" b="1" dirty="0"/>
                <a:t>Edit</a:t>
              </a:r>
              <a:r>
                <a:rPr lang="en-US" sz="1600" dirty="0"/>
                <a:t> – to update the Reminder Notification id/interval days</a:t>
              </a:r>
            </a:p>
            <a:p>
              <a:pPr marL="0" indent="0">
                <a:buNone/>
              </a:pPr>
              <a:r>
                <a:rPr lang="en-US" sz="1600" b="1" dirty="0"/>
                <a:t>Delete</a:t>
              </a:r>
              <a:r>
                <a:rPr lang="en-US" sz="1600" dirty="0"/>
                <a:t> –to remove this reminder</a:t>
              </a:r>
              <a:endParaRPr lang="en-IN" sz="1600" dirty="0"/>
            </a:p>
          </p:txBody>
        </p:sp>
        <p:sp>
          <p:nvSpPr>
            <p:cNvPr id="12" name="Pentagon 46">
              <a:extLst>
                <a:ext uri="{FF2B5EF4-FFF2-40B4-BE49-F238E27FC236}">
                  <a16:creationId xmlns:a16="http://schemas.microsoft.com/office/drawing/2014/main" id="{F032F5F6-C768-4CBC-9FBB-877B877AB309}"/>
                </a:ext>
              </a:extLst>
            </p:cNvPr>
            <p:cNvSpPr/>
            <p:nvPr/>
          </p:nvSpPr>
          <p:spPr>
            <a:xfrm>
              <a:off x="310557" y="5758311"/>
              <a:ext cx="540379" cy="30531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endParaRPr lang="en-IN" sz="1600" b="1" dirty="0"/>
            </a:p>
          </p:txBody>
        </p:sp>
      </p:grpSp>
      <p:sp>
        <p:nvSpPr>
          <p:cNvPr id="5" name="Rectangle 4"/>
          <p:cNvSpPr/>
          <p:nvPr/>
        </p:nvSpPr>
        <p:spPr>
          <a:xfrm>
            <a:off x="742121" y="2875722"/>
            <a:ext cx="7686261" cy="3154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p:cNvSpPr/>
          <p:nvPr/>
        </p:nvSpPr>
        <p:spPr>
          <a:xfrm>
            <a:off x="6532773" y="2104994"/>
            <a:ext cx="1885629" cy="297442"/>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p:cNvGrpSpPr/>
          <p:nvPr/>
        </p:nvGrpSpPr>
        <p:grpSpPr>
          <a:xfrm>
            <a:off x="7284169" y="1474328"/>
            <a:ext cx="382836" cy="626203"/>
            <a:chOff x="5586773" y="2053694"/>
            <a:chExt cx="345508" cy="647111"/>
          </a:xfrm>
          <a:solidFill>
            <a:schemeClr val="accent1">
              <a:lumMod val="75000"/>
            </a:schemeClr>
          </a:solidFill>
        </p:grpSpPr>
        <p:sp>
          <p:nvSpPr>
            <p:cNvPr id="1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
        <p:nvSpPr>
          <p:cNvPr id="19" name="Rectangle 18"/>
          <p:cNvSpPr/>
          <p:nvPr/>
        </p:nvSpPr>
        <p:spPr>
          <a:xfrm>
            <a:off x="648658" y="1931964"/>
            <a:ext cx="399702" cy="213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Pentagon 46">
            <a:extLst>
              <a:ext uri="{FF2B5EF4-FFF2-40B4-BE49-F238E27FC236}">
                <a16:creationId xmlns:a16="http://schemas.microsoft.com/office/drawing/2014/main" id="{F032F5F6-C768-4CBC-9FBB-877B877AB309}"/>
              </a:ext>
            </a:extLst>
          </p:cNvPr>
          <p:cNvSpPr/>
          <p:nvPr/>
        </p:nvSpPr>
        <p:spPr>
          <a:xfrm>
            <a:off x="180801" y="1860165"/>
            <a:ext cx="474230" cy="32066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a:t>
            </a:r>
            <a:endParaRPr lang="en-IN" sz="1600" b="1" dirty="0"/>
          </a:p>
        </p:txBody>
      </p:sp>
    </p:spTree>
    <p:extLst>
      <p:ext uri="{BB962C8B-B14F-4D97-AF65-F5344CB8AC3E}">
        <p14:creationId xmlns:p14="http://schemas.microsoft.com/office/powerpoint/2010/main" val="1352250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8102" y="1740796"/>
            <a:ext cx="6954479" cy="3854786"/>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203968" y="77951"/>
            <a:ext cx="9435830" cy="1219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Add New Award Report Reminder Notification</a:t>
            </a:r>
          </a:p>
        </p:txBody>
      </p:sp>
      <p:sp>
        <p:nvSpPr>
          <p:cNvPr id="2" name="Slide Number Placeholder 1"/>
          <p:cNvSpPr>
            <a:spLocks noGrp="1"/>
          </p:cNvSpPr>
          <p:nvPr>
            <p:ph type="sldNum" sz="quarter" idx="12"/>
          </p:nvPr>
        </p:nvSpPr>
        <p:spPr/>
        <p:txBody>
          <a:bodyPr/>
          <a:lstStyle/>
          <a:p>
            <a:fld id="{80EA8F26-D01C-4D83-A07A-6FC2B1EB6704}" type="slidenum">
              <a:rPr lang="en-IN" smtClean="0"/>
              <a:t>55</a:t>
            </a:fld>
            <a:endParaRPr lang="en-IN" dirty="0"/>
          </a:p>
        </p:txBody>
      </p:sp>
      <p:pic>
        <p:nvPicPr>
          <p:cNvPr id="41" name="Picture 40"/>
          <p:cNvPicPr>
            <a:picLocks noChangeAspect="1"/>
          </p:cNvPicPr>
          <p:nvPr/>
        </p:nvPicPr>
        <p:blipFill>
          <a:blip r:embed="rId3"/>
          <a:stretch>
            <a:fillRect/>
          </a:stretch>
        </p:blipFill>
        <p:spPr>
          <a:xfrm>
            <a:off x="2721394" y="907185"/>
            <a:ext cx="809524" cy="390476"/>
          </a:xfrm>
          <a:prstGeom prst="rect">
            <a:avLst/>
          </a:prstGeom>
        </p:spPr>
      </p:pic>
      <p:sp>
        <p:nvSpPr>
          <p:cNvPr id="42" name="Down Arrow 41"/>
          <p:cNvSpPr/>
          <p:nvPr/>
        </p:nvSpPr>
        <p:spPr>
          <a:xfrm>
            <a:off x="2939147" y="1282753"/>
            <a:ext cx="353961" cy="5298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0" name="Group 24"/>
          <p:cNvGrpSpPr/>
          <p:nvPr/>
        </p:nvGrpSpPr>
        <p:grpSpPr>
          <a:xfrm>
            <a:off x="7270840" y="2524836"/>
            <a:ext cx="4548120" cy="3070746"/>
            <a:chOff x="694665" y="4141656"/>
            <a:chExt cx="5360386" cy="1678948"/>
          </a:xfrm>
        </p:grpSpPr>
        <p:sp>
          <p:nvSpPr>
            <p:cNvPr id="31" name="Content Placeholder 3"/>
            <p:cNvSpPr txBox="1">
              <a:spLocks/>
            </p:cNvSpPr>
            <p:nvPr/>
          </p:nvSpPr>
          <p:spPr>
            <a:xfrm>
              <a:off x="1277132" y="4141656"/>
              <a:ext cx="4777919" cy="167894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Select, </a:t>
              </a:r>
            </a:p>
            <a:p>
              <a:pPr marL="0" indent="0">
                <a:buNone/>
              </a:pPr>
              <a:r>
                <a:rPr lang="en-US" sz="1600" b="1" dirty="0"/>
                <a:t>Report Class Code – </a:t>
              </a:r>
              <a:r>
                <a:rPr lang="en-US" sz="1600" dirty="0"/>
                <a:t>select Report Class Code</a:t>
              </a:r>
              <a:endParaRPr lang="en-US" sz="1600" b="1" dirty="0"/>
            </a:p>
            <a:p>
              <a:pPr marL="0" indent="0">
                <a:buNone/>
              </a:pPr>
              <a:r>
                <a:rPr lang="en-US" sz="1600" b="1" dirty="0"/>
                <a:t>Report Code </a:t>
              </a:r>
              <a:r>
                <a:rPr lang="en-US" sz="1600" dirty="0"/>
                <a:t>–  select Report Code</a:t>
              </a:r>
            </a:p>
            <a:p>
              <a:pPr marL="0" indent="0">
                <a:buNone/>
              </a:pPr>
              <a:r>
                <a:rPr lang="en-US" sz="1600" b="1" dirty="0"/>
                <a:t>Frequency Code – </a:t>
              </a:r>
              <a:r>
                <a:rPr lang="en-US" sz="1600" dirty="0"/>
                <a:t>Select the Frequency of reminder</a:t>
              </a:r>
            </a:p>
            <a:p>
              <a:pPr marL="0" indent="0">
                <a:buNone/>
              </a:pPr>
              <a:r>
                <a:rPr lang="en-US" sz="1600" b="1" dirty="0"/>
                <a:t>Days to Due Date </a:t>
              </a:r>
              <a:r>
                <a:rPr lang="en-US" sz="1600" dirty="0"/>
                <a:t>– enter the no of days e.g. 30 days before the due date</a:t>
              </a:r>
            </a:p>
            <a:p>
              <a:pPr marL="0" indent="0">
                <a:buNone/>
              </a:pPr>
              <a:r>
                <a:rPr lang="en-US" sz="1600" b="1" dirty="0"/>
                <a:t>Notification Type Id </a:t>
              </a:r>
              <a:r>
                <a:rPr lang="en-US" sz="1600" dirty="0"/>
                <a:t>– enter the Notification ID</a:t>
              </a:r>
            </a:p>
            <a:p>
              <a:pPr marL="0" indent="0">
                <a:buNone/>
              </a:pPr>
              <a:r>
                <a:rPr lang="en-US" sz="1600" b="1" dirty="0"/>
                <a:t>Active Flag </a:t>
              </a:r>
              <a:r>
                <a:rPr lang="en-US" sz="1600" dirty="0"/>
                <a:t>– to enable/disable this reminder</a:t>
              </a:r>
            </a:p>
            <a:p>
              <a:pPr marL="0" lvl="0" indent="0">
                <a:buNone/>
              </a:pPr>
              <a:r>
                <a:rPr lang="en-US" sz="1600" dirty="0"/>
                <a:t>Click </a:t>
              </a:r>
              <a:r>
                <a:rPr lang="en-US" sz="1600" b="1" dirty="0"/>
                <a:t>Save </a:t>
              </a:r>
              <a:r>
                <a:rPr lang="en-US" sz="1600" dirty="0"/>
                <a:t>button.</a:t>
              </a:r>
              <a:endParaRPr lang="en-IN" sz="1600" dirty="0"/>
            </a:p>
          </p:txBody>
        </p:sp>
        <p:sp>
          <p:nvSpPr>
            <p:cNvPr id="32" name="Pentagon 31"/>
            <p:cNvSpPr/>
            <p:nvPr/>
          </p:nvSpPr>
          <p:spPr>
            <a:xfrm>
              <a:off x="694665" y="4371145"/>
              <a:ext cx="582467" cy="27865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a:t>
              </a:r>
            </a:p>
          </p:txBody>
        </p:sp>
      </p:grpSp>
      <p:sp>
        <p:nvSpPr>
          <p:cNvPr id="3" name="Rectangle 2"/>
          <p:cNvSpPr/>
          <p:nvPr/>
        </p:nvSpPr>
        <p:spPr>
          <a:xfrm>
            <a:off x="368102" y="1806359"/>
            <a:ext cx="6906156" cy="3748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10336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354094" y="92368"/>
            <a:ext cx="9435830"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Reminder Notification List</a:t>
            </a:r>
          </a:p>
        </p:txBody>
      </p:sp>
      <p:sp>
        <p:nvSpPr>
          <p:cNvPr id="2" name="Slide Number Placeholder 1"/>
          <p:cNvSpPr>
            <a:spLocks noGrp="1"/>
          </p:cNvSpPr>
          <p:nvPr>
            <p:ph type="sldNum" sz="quarter" idx="12"/>
          </p:nvPr>
        </p:nvSpPr>
        <p:spPr/>
        <p:txBody>
          <a:bodyPr/>
          <a:lstStyle/>
          <a:p>
            <a:fld id="{80EA8F26-D01C-4D83-A07A-6FC2B1EB6704}" type="slidenum">
              <a:rPr lang="en-IN" smtClean="0"/>
              <a:t>56</a:t>
            </a:fld>
            <a:endParaRPr lang="en-IN"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597925" y="1020969"/>
            <a:ext cx="7980216" cy="5162949"/>
          </a:xfrm>
          <a:prstGeom prst="rect">
            <a:avLst/>
          </a:prstGeom>
          <a:ln>
            <a:noFill/>
          </a:ln>
          <a:effectLst>
            <a:outerShdw blurRad="292100" dist="139700" dir="2700000" algn="tl" rotWithShape="0">
              <a:srgbClr val="333333">
                <a:alpha val="65000"/>
              </a:srgbClr>
            </a:outerShdw>
          </a:effectLst>
        </p:spPr>
      </p:pic>
      <p:grpSp>
        <p:nvGrpSpPr>
          <p:cNvPr id="7" name="Group 6"/>
          <p:cNvGrpSpPr/>
          <p:nvPr/>
        </p:nvGrpSpPr>
        <p:grpSpPr>
          <a:xfrm>
            <a:off x="8639814" y="1332527"/>
            <a:ext cx="3158896" cy="1013108"/>
            <a:chOff x="342229" y="5758306"/>
            <a:chExt cx="3697692" cy="1013108"/>
          </a:xfrm>
        </p:grpSpPr>
        <p:sp>
          <p:nvSpPr>
            <p:cNvPr id="8"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3164046" cy="101310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General </a:t>
              </a:r>
              <a:r>
                <a:rPr lang="en-IN" sz="1600" dirty="0"/>
                <a:t>tab</a:t>
              </a:r>
            </a:p>
            <a:p>
              <a:pPr marL="0" indent="0">
                <a:buNone/>
              </a:pPr>
              <a:r>
                <a:rPr lang="en-US" sz="1600" dirty="0"/>
                <a:t>Click the </a:t>
              </a:r>
              <a:r>
                <a:rPr lang="en-US" sz="1600" b="1" dirty="0"/>
                <a:t>Reminder Notifications </a:t>
              </a:r>
              <a:r>
                <a:rPr lang="en-US" sz="1600" dirty="0"/>
                <a:t>table</a:t>
              </a:r>
              <a:endParaRPr lang="en-IN" sz="1600" dirty="0"/>
            </a:p>
          </p:txBody>
        </p:sp>
        <p:sp>
          <p:nvSpPr>
            <p:cNvPr id="9"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grpSp>
        <p:nvGrpSpPr>
          <p:cNvPr id="10" name="Group 9"/>
          <p:cNvGrpSpPr/>
          <p:nvPr/>
        </p:nvGrpSpPr>
        <p:grpSpPr>
          <a:xfrm>
            <a:off x="8405864" y="3313425"/>
            <a:ext cx="3286829" cy="2544036"/>
            <a:chOff x="288039" y="5758311"/>
            <a:chExt cx="3286829" cy="2544036"/>
          </a:xfrm>
        </p:grpSpPr>
        <p:sp>
          <p:nvSpPr>
            <p:cNvPr id="11" name="Content Placeholder 3">
              <a:extLst>
                <a:ext uri="{FF2B5EF4-FFF2-40B4-BE49-F238E27FC236}">
                  <a16:creationId xmlns:a16="http://schemas.microsoft.com/office/drawing/2014/main" id="{53263F70-17F1-44EA-88C5-4E32322DE302}"/>
                </a:ext>
              </a:extLst>
            </p:cNvPr>
            <p:cNvSpPr txBox="1">
              <a:spLocks/>
            </p:cNvSpPr>
            <p:nvPr/>
          </p:nvSpPr>
          <p:spPr>
            <a:xfrm>
              <a:off x="850555" y="5758311"/>
              <a:ext cx="2724313" cy="254403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Reminder list is displayed with the following Action buttons:</a:t>
              </a:r>
              <a:endParaRPr lang="en-IN" sz="1600" b="1" dirty="0"/>
            </a:p>
            <a:p>
              <a:pPr marL="0" indent="0">
                <a:buNone/>
              </a:pPr>
              <a:r>
                <a:rPr lang="en-US" sz="1600" b="1" dirty="0"/>
                <a:t>Is Active – </a:t>
              </a:r>
              <a:r>
                <a:rPr lang="en-US" sz="1600" dirty="0"/>
                <a:t>toggle to enable/disable Reminder Notification</a:t>
              </a:r>
            </a:p>
            <a:p>
              <a:pPr marL="0" indent="0">
                <a:buNone/>
              </a:pPr>
              <a:r>
                <a:rPr lang="en-US" sz="1600" b="1" dirty="0"/>
                <a:t>Edit</a:t>
              </a:r>
              <a:r>
                <a:rPr lang="en-US" sz="1600" dirty="0"/>
                <a:t> – to update the Reminder Notification id/interval days</a:t>
              </a:r>
            </a:p>
            <a:p>
              <a:pPr marL="0" indent="0">
                <a:buNone/>
              </a:pPr>
              <a:r>
                <a:rPr lang="en-US" sz="1600" b="1" dirty="0"/>
                <a:t>Delete</a:t>
              </a:r>
              <a:r>
                <a:rPr lang="en-US" sz="1600" dirty="0"/>
                <a:t> –to remove this Reminder</a:t>
              </a:r>
              <a:endParaRPr lang="en-IN" sz="1600" dirty="0"/>
            </a:p>
          </p:txBody>
        </p:sp>
        <p:sp>
          <p:nvSpPr>
            <p:cNvPr id="12" name="Pentagon 46">
              <a:extLst>
                <a:ext uri="{FF2B5EF4-FFF2-40B4-BE49-F238E27FC236}">
                  <a16:creationId xmlns:a16="http://schemas.microsoft.com/office/drawing/2014/main" id="{F032F5F6-C768-4CBC-9FBB-877B877AB309}"/>
                </a:ext>
              </a:extLst>
            </p:cNvPr>
            <p:cNvSpPr/>
            <p:nvPr/>
          </p:nvSpPr>
          <p:spPr>
            <a:xfrm>
              <a:off x="288039" y="5758311"/>
              <a:ext cx="562897" cy="30531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endParaRPr lang="en-IN" sz="1600" b="1" dirty="0"/>
            </a:p>
          </p:txBody>
        </p:sp>
      </p:grpSp>
      <p:sp>
        <p:nvSpPr>
          <p:cNvPr id="5" name="Rectangle 4"/>
          <p:cNvSpPr/>
          <p:nvPr/>
        </p:nvSpPr>
        <p:spPr>
          <a:xfrm>
            <a:off x="742121" y="2875722"/>
            <a:ext cx="7686261" cy="3154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p:cNvSpPr/>
          <p:nvPr/>
        </p:nvSpPr>
        <p:spPr>
          <a:xfrm>
            <a:off x="655031" y="1808007"/>
            <a:ext cx="1885629" cy="297442"/>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p:cNvGrpSpPr/>
          <p:nvPr/>
        </p:nvGrpSpPr>
        <p:grpSpPr>
          <a:xfrm>
            <a:off x="2528882" y="901161"/>
            <a:ext cx="382836" cy="626203"/>
            <a:chOff x="5586773" y="2053694"/>
            <a:chExt cx="345508" cy="647111"/>
          </a:xfrm>
          <a:solidFill>
            <a:schemeClr val="accent1">
              <a:lumMod val="75000"/>
            </a:schemeClr>
          </a:solidFill>
        </p:grpSpPr>
        <p:sp>
          <p:nvSpPr>
            <p:cNvPr id="1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19" name="Rectangle 18"/>
          <p:cNvSpPr/>
          <p:nvPr/>
        </p:nvSpPr>
        <p:spPr>
          <a:xfrm>
            <a:off x="2490997" y="1531185"/>
            <a:ext cx="448214" cy="276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Pentagon 46">
            <a:extLst>
              <a:ext uri="{FF2B5EF4-FFF2-40B4-BE49-F238E27FC236}">
                <a16:creationId xmlns:a16="http://schemas.microsoft.com/office/drawing/2014/main" id="{F032F5F6-C768-4CBC-9FBB-877B877AB309}"/>
              </a:ext>
            </a:extLst>
          </p:cNvPr>
          <p:cNvSpPr/>
          <p:nvPr/>
        </p:nvSpPr>
        <p:spPr>
          <a:xfrm>
            <a:off x="180801" y="1791925"/>
            <a:ext cx="474230" cy="32066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endParaRPr lang="en-IN" sz="1600" dirty="0"/>
          </a:p>
        </p:txBody>
      </p:sp>
    </p:spTree>
    <p:extLst>
      <p:ext uri="{BB962C8B-B14F-4D97-AF65-F5344CB8AC3E}">
        <p14:creationId xmlns:p14="http://schemas.microsoft.com/office/powerpoint/2010/main" val="3881383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1828799" y="162512"/>
            <a:ext cx="10194587"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Update Reminder Notification</a:t>
            </a:r>
          </a:p>
        </p:txBody>
      </p:sp>
      <p:sp>
        <p:nvSpPr>
          <p:cNvPr id="2" name="Slide Number Placeholder 1"/>
          <p:cNvSpPr>
            <a:spLocks noGrp="1"/>
          </p:cNvSpPr>
          <p:nvPr>
            <p:ph type="sldNum" sz="quarter" idx="12"/>
          </p:nvPr>
        </p:nvSpPr>
        <p:spPr/>
        <p:txBody>
          <a:bodyPr/>
          <a:lstStyle/>
          <a:p>
            <a:fld id="{80EA8F26-D01C-4D83-A07A-6FC2B1EB6704}" type="slidenum">
              <a:rPr lang="en-IN" smtClean="0"/>
              <a:t>57</a:t>
            </a:fld>
            <a:endParaRPr lang="en-IN"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6163337" y="2583872"/>
            <a:ext cx="5552442" cy="345014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531032" y="1017030"/>
            <a:ext cx="10256237" cy="1173558"/>
          </a:xfrm>
          <a:prstGeom prst="rect">
            <a:avLst/>
          </a:prstGeom>
          <a:ln>
            <a:noFill/>
          </a:ln>
          <a:effectLst>
            <a:outerShdw blurRad="292100" dist="139700" dir="2700000" algn="tl" rotWithShape="0">
              <a:srgbClr val="333333">
                <a:alpha val="65000"/>
              </a:srgbClr>
            </a:outerShdw>
          </a:effectLst>
        </p:spPr>
      </p:pic>
      <p:sp>
        <p:nvSpPr>
          <p:cNvPr id="7" name="Down Arrow 6"/>
          <p:cNvSpPr/>
          <p:nvPr/>
        </p:nvSpPr>
        <p:spPr>
          <a:xfrm>
            <a:off x="9677026" y="2044815"/>
            <a:ext cx="397565" cy="57911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45">
            <a:extLst>
              <a:ext uri="{FF2B5EF4-FFF2-40B4-BE49-F238E27FC236}">
                <a16:creationId xmlns:a16="http://schemas.microsoft.com/office/drawing/2014/main" id="{1C0C0614-86B6-4137-BAA1-05AF1BD3D614}"/>
              </a:ext>
            </a:extLst>
          </p:cNvPr>
          <p:cNvGrpSpPr/>
          <p:nvPr/>
        </p:nvGrpSpPr>
        <p:grpSpPr>
          <a:xfrm>
            <a:off x="1331165" y="2459610"/>
            <a:ext cx="4832172" cy="3896738"/>
            <a:chOff x="414189" y="3851861"/>
            <a:chExt cx="9486236" cy="2484215"/>
          </a:xfrm>
        </p:grpSpPr>
        <p:sp>
          <p:nvSpPr>
            <p:cNvPr id="9" name="Content Placeholder 3">
              <a:extLst>
                <a:ext uri="{FF2B5EF4-FFF2-40B4-BE49-F238E27FC236}">
                  <a16:creationId xmlns:a16="http://schemas.microsoft.com/office/drawing/2014/main" id="{1A198669-50E0-47D8-B945-89D57FA439DD}"/>
                </a:ext>
              </a:extLst>
            </p:cNvPr>
            <p:cNvSpPr txBox="1">
              <a:spLocks/>
            </p:cNvSpPr>
            <p:nvPr/>
          </p:nvSpPr>
          <p:spPr>
            <a:xfrm>
              <a:off x="414189" y="3851861"/>
              <a:ext cx="8087148" cy="2484215"/>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Update the following:</a:t>
              </a:r>
              <a:endParaRPr lang="en-IN" sz="1600" dirty="0">
                <a:latin typeface="Calibri" panose="020F0502020204030204" pitchFamily="34" charset="0"/>
                <a:cs typeface="Calibri" panose="020F0502020204030204" pitchFamily="34" charset="0"/>
              </a:endParaRPr>
            </a:p>
            <a:p>
              <a:pPr marL="0" indent="0">
                <a:buNone/>
              </a:pPr>
              <a:r>
                <a:rPr lang="en-US" sz="1600" b="1" dirty="0">
                  <a:latin typeface="Calibri" panose="020F0502020204030204" pitchFamily="34" charset="0"/>
                  <a:cs typeface="Calibri" panose="020F0502020204030204" pitchFamily="34" charset="0"/>
                </a:rPr>
                <a:t>Reminder Name</a:t>
              </a:r>
              <a:r>
                <a:rPr lang="en-US" sz="1600" dirty="0">
                  <a:latin typeface="Calibri" panose="020F0502020204030204" pitchFamily="34" charset="0"/>
                  <a:cs typeface="Calibri" panose="020F0502020204030204" pitchFamily="34" charset="0"/>
                </a:rPr>
                <a:t> - to edit Reminder Name</a:t>
              </a:r>
              <a:endParaRPr lang="en-US" sz="1600" b="1" dirty="0">
                <a:latin typeface="Calibri" panose="020F0502020204030204" pitchFamily="34" charset="0"/>
                <a:cs typeface="Calibri" panose="020F0502020204030204" pitchFamily="34" charset="0"/>
              </a:endParaRPr>
            </a:p>
            <a:p>
              <a:pPr marL="0" indent="0">
                <a:buNone/>
              </a:pPr>
              <a:r>
                <a:rPr lang="en-US" sz="1600" b="1" dirty="0">
                  <a:latin typeface="Calibri" panose="020F0502020204030204" pitchFamily="34" charset="0"/>
                  <a:cs typeface="Calibri" panose="020F0502020204030204" pitchFamily="34" charset="0"/>
                </a:rPr>
                <a:t>Notification </a:t>
              </a:r>
              <a:r>
                <a:rPr lang="en-US" sz="1600" dirty="0">
                  <a:latin typeface="Calibri" panose="020F0502020204030204" pitchFamily="34" charset="0"/>
                  <a:cs typeface="Calibri" panose="020F0502020204030204" pitchFamily="34" charset="0"/>
                </a:rPr>
                <a:t>– enter the Notification ID which is created under the Notification Maintenance menu</a:t>
              </a:r>
            </a:p>
            <a:p>
              <a:pPr marL="0" indent="0">
                <a:buNone/>
              </a:pPr>
              <a:r>
                <a:rPr lang="en-US" sz="1600" b="1" dirty="0">
                  <a:latin typeface="Calibri" panose="020F0502020204030204" pitchFamily="34" charset="0"/>
                  <a:cs typeface="Calibri" panose="020F0502020204030204" pitchFamily="34" charset="0"/>
                </a:rPr>
                <a:t>Days to Date – </a:t>
              </a:r>
              <a:r>
                <a:rPr lang="en-US" sz="1600" dirty="0">
                  <a:latin typeface="Calibri" panose="020F0502020204030204" pitchFamily="34" charset="0"/>
                  <a:cs typeface="Calibri" panose="020F0502020204030204" pitchFamily="34" charset="0"/>
                </a:rPr>
                <a:t>enter the no of days before the expiration date e.g. 120 days</a:t>
              </a:r>
            </a:p>
            <a:p>
              <a:pPr marL="0" indent="0">
                <a:buNone/>
              </a:pPr>
              <a:r>
                <a:rPr lang="en-US" sz="1600" b="1" dirty="0">
                  <a:latin typeface="Calibri" panose="020F0502020204030204" pitchFamily="34" charset="0"/>
                  <a:cs typeface="Calibri" panose="020F0502020204030204" pitchFamily="34" charset="0"/>
                </a:rPr>
                <a:t>Procedure Name </a:t>
              </a:r>
              <a:r>
                <a:rPr lang="en-US" sz="1600" dirty="0">
                  <a:latin typeface="Calibri" panose="020F0502020204030204" pitchFamily="34" charset="0"/>
                  <a:cs typeface="Calibri" panose="020F0502020204030204" pitchFamily="34" charset="0"/>
                </a:rPr>
                <a:t>– enter the Procedure Name for the Reminder</a:t>
              </a:r>
            </a:p>
            <a:p>
              <a:pPr marL="0" indent="0">
                <a:buNone/>
              </a:pPr>
              <a:r>
                <a:rPr lang="en-US" sz="1600" b="1" dirty="0">
                  <a:latin typeface="Calibri" panose="020F0502020204030204" pitchFamily="34" charset="0"/>
                  <a:cs typeface="Calibri" panose="020F0502020204030204" pitchFamily="34" charset="0"/>
                </a:rPr>
                <a:t>Is Active</a:t>
              </a:r>
              <a:r>
                <a:rPr lang="en-US" sz="1600" dirty="0">
                  <a:latin typeface="Calibri" panose="020F0502020204030204" pitchFamily="34" charset="0"/>
                  <a:cs typeface="Calibri" panose="020F0502020204030204" pitchFamily="34" charset="0"/>
                </a:rPr>
                <a:t>- to enable/disable this Reminder</a:t>
              </a:r>
            </a:p>
            <a:p>
              <a:pPr marL="0" indent="0">
                <a:buNone/>
              </a:pPr>
              <a:r>
                <a:rPr lang="en-US" sz="1600" b="1" dirty="0">
                  <a:latin typeface="Calibri" panose="020F0502020204030204" pitchFamily="34" charset="0"/>
                  <a:cs typeface="Calibri" panose="020F0502020204030204" pitchFamily="34" charset="0"/>
                </a:rPr>
                <a:t>Placeholders</a:t>
              </a:r>
              <a:r>
                <a:rPr lang="en-US" sz="1600" dirty="0">
                  <a:latin typeface="Calibri" panose="020F0502020204030204" pitchFamily="34" charset="0"/>
                  <a:cs typeface="Calibri" panose="020F0502020204030204" pitchFamily="34" charset="0"/>
                </a:rPr>
                <a:t> – to insert Placeholder in the Notification</a:t>
              </a:r>
            </a:p>
            <a:p>
              <a:pPr marL="0" indent="0">
                <a:buNone/>
              </a:pPr>
              <a:r>
                <a:rPr lang="en-US" sz="1600" dirty="0">
                  <a:latin typeface="Calibri" panose="020F0502020204030204" pitchFamily="34" charset="0"/>
                  <a:cs typeface="Calibri" panose="020F0502020204030204" pitchFamily="34" charset="0"/>
                </a:rPr>
                <a:t>Click </a:t>
              </a:r>
              <a:r>
                <a:rPr lang="en-US" sz="1600" b="1" dirty="0">
                  <a:latin typeface="Calibri" panose="020F0502020204030204" pitchFamily="34" charset="0"/>
                  <a:cs typeface="Calibri" panose="020F0502020204030204" pitchFamily="34" charset="0"/>
                </a:rPr>
                <a:t>Update</a:t>
              </a:r>
              <a:r>
                <a:rPr lang="en-US" sz="1600" dirty="0">
                  <a:latin typeface="Calibri" panose="020F0502020204030204" pitchFamily="34" charset="0"/>
                  <a:cs typeface="Calibri" panose="020F0502020204030204" pitchFamily="34" charset="0"/>
                </a:rPr>
                <a:t> button</a:t>
              </a:r>
            </a:p>
          </p:txBody>
        </p:sp>
        <p:sp>
          <p:nvSpPr>
            <p:cNvPr id="10" name="Pentagon 32">
              <a:extLst>
                <a:ext uri="{FF2B5EF4-FFF2-40B4-BE49-F238E27FC236}">
                  <a16:creationId xmlns:a16="http://schemas.microsoft.com/office/drawing/2014/main" id="{60D03D9E-9DBF-4A2D-B482-414089DEDAC6}"/>
                </a:ext>
              </a:extLst>
            </p:cNvPr>
            <p:cNvSpPr/>
            <p:nvPr/>
          </p:nvSpPr>
          <p:spPr>
            <a:xfrm>
              <a:off x="8484174" y="4135775"/>
              <a:ext cx="1416251" cy="23122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1</a:t>
              </a:r>
              <a:endParaRPr lang="en-IN" sz="1600" dirty="0">
                <a:latin typeface="Calibri" panose="020F0502020204030204" pitchFamily="34" charset="0"/>
                <a:cs typeface="Calibri" panose="020F0502020204030204" pitchFamily="34" charset="0"/>
              </a:endParaRPr>
            </a:p>
          </p:txBody>
        </p:sp>
      </p:grpSp>
      <p:sp>
        <p:nvSpPr>
          <p:cNvPr id="3" name="Rectangle 2"/>
          <p:cNvSpPr/>
          <p:nvPr/>
        </p:nvSpPr>
        <p:spPr>
          <a:xfrm>
            <a:off x="6229060" y="2609888"/>
            <a:ext cx="5436519" cy="33968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p:cNvSpPr/>
          <p:nvPr/>
        </p:nvSpPr>
        <p:spPr>
          <a:xfrm>
            <a:off x="9690278" y="1749287"/>
            <a:ext cx="301861" cy="295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60699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350183" y="141979"/>
            <a:ext cx="9209470" cy="75617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Variation Types &amp; Section Mapping</a:t>
            </a:r>
          </a:p>
        </p:txBody>
      </p:sp>
      <p:sp>
        <p:nvSpPr>
          <p:cNvPr id="2" name="Slide Number Placeholder 1"/>
          <p:cNvSpPr>
            <a:spLocks noGrp="1"/>
          </p:cNvSpPr>
          <p:nvPr>
            <p:ph type="sldNum" sz="quarter" idx="12"/>
          </p:nvPr>
        </p:nvSpPr>
        <p:spPr/>
        <p:txBody>
          <a:bodyPr/>
          <a:lstStyle/>
          <a:p>
            <a:fld id="{80EA8F26-D01C-4D83-A07A-6FC2B1EB6704}" type="slidenum">
              <a:rPr lang="en-IN" smtClean="0"/>
              <a:t>58</a:t>
            </a:fld>
            <a:endParaRPr lang="en-IN" dirty="0"/>
          </a:p>
        </p:txBody>
      </p:sp>
      <p:sp>
        <p:nvSpPr>
          <p:cNvPr id="16" name="Rectangle 15"/>
          <p:cNvSpPr/>
          <p:nvPr/>
        </p:nvSpPr>
        <p:spPr>
          <a:xfrm>
            <a:off x="696838" y="1081701"/>
            <a:ext cx="10395232" cy="332398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b="1" dirty="0"/>
              <a:t>Variation Types Table </a:t>
            </a:r>
            <a:r>
              <a:rPr lang="en-US" sz="2000" dirty="0"/>
              <a:t>– lists the Variation types, its description, the instruction text and the sort order number</a:t>
            </a:r>
          </a:p>
          <a:p>
            <a:pPr marL="342900" indent="-342900">
              <a:lnSpc>
                <a:spcPct val="150000"/>
              </a:lnSpc>
              <a:buFont typeface="Arial" panose="020B0604020202020204" pitchFamily="34" charset="0"/>
              <a:buChar char="•"/>
            </a:pPr>
            <a:r>
              <a:rPr lang="en-US" sz="2000" dirty="0"/>
              <a:t>To edit the description, instruction or sort order number</a:t>
            </a:r>
          </a:p>
          <a:p>
            <a:pPr marL="342900" indent="-342900">
              <a:lnSpc>
                <a:spcPct val="150000"/>
              </a:lnSpc>
              <a:buFont typeface="Arial" panose="020B0604020202020204" pitchFamily="34" charset="0"/>
              <a:buChar char="•"/>
            </a:pPr>
            <a:r>
              <a:rPr lang="en-US" sz="2000" dirty="0"/>
              <a:t>To activate/deactivate the Variation type</a:t>
            </a:r>
          </a:p>
          <a:p>
            <a:pPr>
              <a:lnSpc>
                <a:spcPct val="150000"/>
              </a:lnSpc>
            </a:pPr>
            <a:endParaRPr lang="en-US" sz="2000" dirty="0"/>
          </a:p>
          <a:p>
            <a:pPr marL="342900" indent="-342900">
              <a:lnSpc>
                <a:spcPct val="150000"/>
              </a:lnSpc>
              <a:buFont typeface="Arial" panose="020B0604020202020204" pitchFamily="34" charset="0"/>
              <a:buChar char="•"/>
            </a:pPr>
            <a:r>
              <a:rPr lang="en-US" sz="2000" b="1" dirty="0"/>
              <a:t>Variation Section Mapping Table </a:t>
            </a:r>
            <a:r>
              <a:rPr lang="en-US" sz="2000" dirty="0"/>
              <a:t>– lists the Variation types and Mapped sections </a:t>
            </a:r>
          </a:p>
          <a:p>
            <a:pPr marL="342900" indent="-342900">
              <a:lnSpc>
                <a:spcPct val="150000"/>
              </a:lnSpc>
              <a:buFont typeface="Arial" panose="020B0604020202020204" pitchFamily="34" charset="0"/>
              <a:buChar char="•"/>
            </a:pPr>
            <a:r>
              <a:rPr lang="en-US" sz="2000" dirty="0"/>
              <a:t>To edit the sections mapped to a Variation type or delete the Variation type – Section Mapping</a:t>
            </a:r>
          </a:p>
        </p:txBody>
      </p:sp>
    </p:spTree>
    <p:extLst>
      <p:ext uri="{BB962C8B-B14F-4D97-AF65-F5344CB8AC3E}">
        <p14:creationId xmlns:p14="http://schemas.microsoft.com/office/powerpoint/2010/main" val="3458490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62108" y="1140831"/>
            <a:ext cx="8285675" cy="3536334"/>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354094" y="92368"/>
            <a:ext cx="9435830"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Variation Types</a:t>
            </a:r>
          </a:p>
        </p:txBody>
      </p:sp>
      <p:sp>
        <p:nvSpPr>
          <p:cNvPr id="2" name="Slide Number Placeholder 1"/>
          <p:cNvSpPr>
            <a:spLocks noGrp="1"/>
          </p:cNvSpPr>
          <p:nvPr>
            <p:ph type="sldNum" sz="quarter" idx="12"/>
          </p:nvPr>
        </p:nvSpPr>
        <p:spPr/>
        <p:txBody>
          <a:bodyPr/>
          <a:lstStyle/>
          <a:p>
            <a:fld id="{80EA8F26-D01C-4D83-A07A-6FC2B1EB6704}" type="slidenum">
              <a:rPr lang="en-IN" smtClean="0"/>
              <a:t>59</a:t>
            </a:fld>
            <a:endParaRPr lang="en-IN" dirty="0"/>
          </a:p>
        </p:txBody>
      </p:sp>
      <p:grpSp>
        <p:nvGrpSpPr>
          <p:cNvPr id="7" name="Group 6"/>
          <p:cNvGrpSpPr/>
          <p:nvPr/>
        </p:nvGrpSpPr>
        <p:grpSpPr>
          <a:xfrm>
            <a:off x="8738381" y="1168127"/>
            <a:ext cx="3051543" cy="1013108"/>
            <a:chOff x="342229" y="5758306"/>
            <a:chExt cx="3572028" cy="1013108"/>
          </a:xfrm>
        </p:grpSpPr>
        <p:sp>
          <p:nvSpPr>
            <p:cNvPr id="8"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3038382" cy="101310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Service Request</a:t>
              </a:r>
            </a:p>
            <a:p>
              <a:pPr marL="0" indent="0">
                <a:buNone/>
              </a:pPr>
              <a:r>
                <a:rPr lang="en-US" sz="1600" dirty="0"/>
                <a:t>Click the </a:t>
              </a:r>
              <a:r>
                <a:rPr lang="en-US" sz="1600" b="1" dirty="0"/>
                <a:t>Service Request Types </a:t>
              </a:r>
              <a:r>
                <a:rPr lang="en-US" sz="1600" dirty="0"/>
                <a:t>table</a:t>
              </a:r>
              <a:endParaRPr lang="en-IN" sz="1600" dirty="0"/>
            </a:p>
          </p:txBody>
        </p:sp>
        <p:sp>
          <p:nvSpPr>
            <p:cNvPr id="9"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grpSp>
        <p:nvGrpSpPr>
          <p:cNvPr id="10" name="Group 9"/>
          <p:cNvGrpSpPr/>
          <p:nvPr/>
        </p:nvGrpSpPr>
        <p:grpSpPr>
          <a:xfrm>
            <a:off x="8503095" y="3740322"/>
            <a:ext cx="3286829" cy="2416087"/>
            <a:chOff x="288039" y="5758310"/>
            <a:chExt cx="3286829" cy="2416087"/>
          </a:xfrm>
        </p:grpSpPr>
        <p:sp>
          <p:nvSpPr>
            <p:cNvPr id="11" name="Content Placeholder 3">
              <a:extLst>
                <a:ext uri="{FF2B5EF4-FFF2-40B4-BE49-F238E27FC236}">
                  <a16:creationId xmlns:a16="http://schemas.microsoft.com/office/drawing/2014/main" id="{53263F70-17F1-44EA-88C5-4E32322DE302}"/>
                </a:ext>
              </a:extLst>
            </p:cNvPr>
            <p:cNvSpPr txBox="1">
              <a:spLocks/>
            </p:cNvSpPr>
            <p:nvPr/>
          </p:nvSpPr>
          <p:spPr>
            <a:xfrm>
              <a:off x="850555" y="5758310"/>
              <a:ext cx="2724313" cy="241608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Variation types are displayed with the following Action buttons:</a:t>
              </a:r>
              <a:endParaRPr lang="en-IN" sz="1600" b="1" dirty="0"/>
            </a:p>
            <a:p>
              <a:pPr marL="0" indent="0">
                <a:buNone/>
              </a:pPr>
              <a:r>
                <a:rPr lang="en-US" sz="1600" b="1" dirty="0"/>
                <a:t>Active Flag </a:t>
              </a:r>
              <a:r>
                <a:rPr lang="en-US" sz="1600" dirty="0"/>
                <a:t>– to enable/disable Variation type</a:t>
              </a:r>
            </a:p>
            <a:p>
              <a:pPr marL="0" indent="0">
                <a:buNone/>
              </a:pPr>
              <a:r>
                <a:rPr lang="en-US" sz="1600" b="1" dirty="0"/>
                <a:t>Edit</a:t>
              </a:r>
              <a:r>
                <a:rPr lang="en-US" sz="1600" dirty="0"/>
                <a:t> – to update the Variation type</a:t>
              </a:r>
            </a:p>
            <a:p>
              <a:pPr marL="0" indent="0">
                <a:buNone/>
              </a:pPr>
              <a:r>
                <a:rPr lang="en-US" sz="1600" b="1" dirty="0"/>
                <a:t>Delete</a:t>
              </a:r>
              <a:r>
                <a:rPr lang="en-US" sz="1600" dirty="0"/>
                <a:t> –to remove this Variation type</a:t>
              </a:r>
              <a:endParaRPr lang="en-IN" sz="1600" dirty="0"/>
            </a:p>
          </p:txBody>
        </p:sp>
        <p:sp>
          <p:nvSpPr>
            <p:cNvPr id="12" name="Pentagon 46">
              <a:extLst>
                <a:ext uri="{FF2B5EF4-FFF2-40B4-BE49-F238E27FC236}">
                  <a16:creationId xmlns:a16="http://schemas.microsoft.com/office/drawing/2014/main" id="{F032F5F6-C768-4CBC-9FBB-877B877AB309}"/>
                </a:ext>
              </a:extLst>
            </p:cNvPr>
            <p:cNvSpPr/>
            <p:nvPr/>
          </p:nvSpPr>
          <p:spPr>
            <a:xfrm>
              <a:off x="288039" y="5758311"/>
              <a:ext cx="562897" cy="30531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4</a:t>
              </a:r>
              <a:endParaRPr lang="en-IN" sz="1600" b="1" dirty="0"/>
            </a:p>
          </p:txBody>
        </p:sp>
      </p:grpSp>
      <p:sp>
        <p:nvSpPr>
          <p:cNvPr id="5" name="Rectangle 4"/>
          <p:cNvSpPr/>
          <p:nvPr/>
        </p:nvSpPr>
        <p:spPr>
          <a:xfrm>
            <a:off x="561388" y="3383293"/>
            <a:ext cx="7941708" cy="12477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p:cNvSpPr/>
          <p:nvPr/>
        </p:nvSpPr>
        <p:spPr>
          <a:xfrm>
            <a:off x="6590170" y="2089736"/>
            <a:ext cx="1885629" cy="230632"/>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p:cNvGrpSpPr/>
          <p:nvPr/>
        </p:nvGrpSpPr>
        <p:grpSpPr>
          <a:xfrm>
            <a:off x="4309716" y="1102265"/>
            <a:ext cx="382836" cy="626203"/>
            <a:chOff x="5586773" y="2053694"/>
            <a:chExt cx="345508" cy="647111"/>
          </a:xfrm>
          <a:solidFill>
            <a:schemeClr val="accent1">
              <a:lumMod val="75000"/>
            </a:schemeClr>
          </a:solidFill>
        </p:grpSpPr>
        <p:sp>
          <p:nvSpPr>
            <p:cNvPr id="1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19" name="Rectangle 18"/>
          <p:cNvSpPr/>
          <p:nvPr/>
        </p:nvSpPr>
        <p:spPr>
          <a:xfrm>
            <a:off x="4271830" y="1744875"/>
            <a:ext cx="784315" cy="264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p:cNvGrpSpPr/>
          <p:nvPr/>
        </p:nvGrpSpPr>
        <p:grpSpPr>
          <a:xfrm>
            <a:off x="8503095" y="2587115"/>
            <a:ext cx="3286829" cy="837122"/>
            <a:chOff x="288039" y="5758311"/>
            <a:chExt cx="3286829" cy="837122"/>
          </a:xfrm>
        </p:grpSpPr>
        <p:sp>
          <p:nvSpPr>
            <p:cNvPr id="22" name="Content Placeholder 3">
              <a:extLst>
                <a:ext uri="{FF2B5EF4-FFF2-40B4-BE49-F238E27FC236}">
                  <a16:creationId xmlns:a16="http://schemas.microsoft.com/office/drawing/2014/main" id="{53263F70-17F1-44EA-88C5-4E32322DE302}"/>
                </a:ext>
              </a:extLst>
            </p:cNvPr>
            <p:cNvSpPr txBox="1">
              <a:spLocks/>
            </p:cNvSpPr>
            <p:nvPr/>
          </p:nvSpPr>
          <p:spPr>
            <a:xfrm>
              <a:off x="850555" y="5758311"/>
              <a:ext cx="2724313" cy="83712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Add Entry </a:t>
              </a:r>
              <a:r>
                <a:rPr lang="en-IN" sz="1600" dirty="0"/>
                <a:t>to add new Variation type</a:t>
              </a:r>
            </a:p>
          </p:txBody>
        </p:sp>
        <p:sp>
          <p:nvSpPr>
            <p:cNvPr id="23" name="Pentagon 46">
              <a:extLst>
                <a:ext uri="{FF2B5EF4-FFF2-40B4-BE49-F238E27FC236}">
                  <a16:creationId xmlns:a16="http://schemas.microsoft.com/office/drawing/2014/main" id="{F032F5F6-C768-4CBC-9FBB-877B877AB309}"/>
                </a:ext>
              </a:extLst>
            </p:cNvPr>
            <p:cNvSpPr/>
            <p:nvPr/>
          </p:nvSpPr>
          <p:spPr>
            <a:xfrm>
              <a:off x="288039" y="5758311"/>
              <a:ext cx="562897" cy="30531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endParaRPr lang="en-IN" sz="1600" b="1" dirty="0"/>
            </a:p>
          </p:txBody>
        </p:sp>
      </p:grpSp>
      <p:sp>
        <p:nvSpPr>
          <p:cNvPr id="16" name="Rectangle 15"/>
          <p:cNvSpPr/>
          <p:nvPr/>
        </p:nvSpPr>
        <p:spPr>
          <a:xfrm>
            <a:off x="7944826" y="2587115"/>
            <a:ext cx="558269" cy="305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 name="Group 23"/>
          <p:cNvGrpSpPr/>
          <p:nvPr/>
        </p:nvGrpSpPr>
        <p:grpSpPr>
          <a:xfrm>
            <a:off x="7355540" y="1361579"/>
            <a:ext cx="382836" cy="626203"/>
            <a:chOff x="5586773" y="2053694"/>
            <a:chExt cx="345508" cy="647111"/>
          </a:xfrm>
          <a:solidFill>
            <a:schemeClr val="accent1">
              <a:lumMod val="75000"/>
            </a:schemeClr>
          </a:solidFill>
        </p:grpSpPr>
        <p:sp>
          <p:nvSpPr>
            <p:cNvPr id="25"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Tree>
    <p:extLst>
      <p:ext uri="{BB962C8B-B14F-4D97-AF65-F5344CB8AC3E}">
        <p14:creationId xmlns:p14="http://schemas.microsoft.com/office/powerpoint/2010/main" val="376560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968485" y="197579"/>
            <a:ext cx="6266443" cy="680244"/>
          </a:xfrm>
        </p:spPr>
        <p:txBody>
          <a:bodyPr vert="horz" lIns="91440" tIns="45720" rIns="91440" bIns="45720" rtlCol="0" anchor="ctr">
            <a:normAutofit/>
          </a:body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Admin Dashboard Menu (I)</a:t>
            </a:r>
            <a:endParaRPr lang="en-SG" sz="3200" b="1" dirty="0">
              <a:latin typeface="Calibri" panose="020F0502020204030204" pitchFamily="34" charset="0"/>
              <a:ea typeface="Roboto" panose="02000000000000000000" pitchFamily="2"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6</a:t>
            </a:fld>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671428280"/>
              </p:ext>
            </p:extLst>
          </p:nvPr>
        </p:nvGraphicFramePr>
        <p:xfrm>
          <a:off x="759791" y="1086677"/>
          <a:ext cx="10252766" cy="4709020"/>
        </p:xfrm>
        <a:graphic>
          <a:graphicData uri="http://schemas.openxmlformats.org/drawingml/2006/table">
            <a:tbl>
              <a:tblPr firstRow="1" bandRow="1">
                <a:tableStyleId>{5C22544A-7EE6-4342-B048-85BDC9FD1C3A}</a:tableStyleId>
              </a:tblPr>
              <a:tblGrid>
                <a:gridCol w="880401">
                  <a:extLst>
                    <a:ext uri="{9D8B030D-6E8A-4147-A177-3AD203B41FA5}">
                      <a16:colId xmlns:a16="http://schemas.microsoft.com/office/drawing/2014/main" val="20000"/>
                    </a:ext>
                  </a:extLst>
                </a:gridCol>
                <a:gridCol w="3355878">
                  <a:extLst>
                    <a:ext uri="{9D8B030D-6E8A-4147-A177-3AD203B41FA5}">
                      <a16:colId xmlns:a16="http://schemas.microsoft.com/office/drawing/2014/main" val="20001"/>
                    </a:ext>
                  </a:extLst>
                </a:gridCol>
                <a:gridCol w="6016487">
                  <a:extLst>
                    <a:ext uri="{9D8B030D-6E8A-4147-A177-3AD203B41FA5}">
                      <a16:colId xmlns:a16="http://schemas.microsoft.com/office/drawing/2014/main" val="20002"/>
                    </a:ext>
                  </a:extLst>
                </a:gridCol>
              </a:tblGrid>
              <a:tr h="531637">
                <a:tc>
                  <a:txBody>
                    <a:bodyPr/>
                    <a:lstStyle/>
                    <a:p>
                      <a:pPr marL="0" algn="ctr" defTabSz="914400" rtl="0" eaLnBrk="1" latinLnBrk="0" hangingPunct="1"/>
                      <a:r>
                        <a:rPr lang="en-US" sz="1800" kern="1200" dirty="0">
                          <a:solidFill>
                            <a:schemeClr val="bg1"/>
                          </a:solidFill>
                          <a:latin typeface="Calibri" panose="020F0502020204030204" pitchFamily="34" charset="0"/>
                          <a:ea typeface="+mn-ea"/>
                          <a:cs typeface="Calibri" panose="020F0502020204030204" pitchFamily="34" charset="0"/>
                        </a:rPr>
                        <a:t>Sl No</a:t>
                      </a:r>
                      <a:endParaRPr lang="en-IN" sz="1800" kern="1200" dirty="0">
                        <a:solidFill>
                          <a:schemeClr val="bg1"/>
                        </a:solidFill>
                        <a:latin typeface="Calibri" panose="020F0502020204030204" pitchFamily="34" charset="0"/>
                        <a:ea typeface="+mn-ea"/>
                        <a:cs typeface="Calibri" panose="020F0502020204030204" pitchFamily="34" charset="0"/>
                      </a:endParaRPr>
                    </a:p>
                  </a:txBody>
                  <a:tcPr/>
                </a:tc>
                <a:tc>
                  <a:txBody>
                    <a:bodyPr/>
                    <a:lstStyle/>
                    <a:p>
                      <a:pPr marL="0" algn="ctr" defTabSz="914400" rtl="0" eaLnBrk="1" latinLnBrk="0" hangingPunct="1"/>
                      <a:r>
                        <a:rPr lang="en-US" sz="1800" kern="1200" dirty="0">
                          <a:solidFill>
                            <a:schemeClr val="bg1"/>
                          </a:solidFill>
                          <a:latin typeface="Calibri" panose="020F0502020204030204" pitchFamily="34" charset="0"/>
                          <a:ea typeface="+mn-ea"/>
                          <a:cs typeface="Calibri" panose="020F0502020204030204" pitchFamily="34" charset="0"/>
                        </a:rPr>
                        <a:t>Menu</a:t>
                      </a:r>
                      <a:endParaRPr lang="en-IN" sz="1800" kern="1200" dirty="0">
                        <a:solidFill>
                          <a:schemeClr val="bg1"/>
                        </a:solidFill>
                        <a:latin typeface="Calibri" panose="020F0502020204030204" pitchFamily="34" charset="0"/>
                        <a:ea typeface="+mn-ea"/>
                        <a:cs typeface="Calibri" panose="020F0502020204030204" pitchFamily="34" charset="0"/>
                      </a:endParaRPr>
                    </a:p>
                  </a:txBody>
                  <a:tcPr/>
                </a:tc>
                <a:tc>
                  <a:txBody>
                    <a:bodyPr/>
                    <a:lstStyle/>
                    <a:p>
                      <a:pPr marL="0" algn="ctr" defTabSz="914400" rtl="0" eaLnBrk="1" latinLnBrk="0" hangingPunct="1"/>
                      <a:r>
                        <a:rPr lang="en-US" sz="1800" kern="1200" dirty="0">
                          <a:solidFill>
                            <a:schemeClr val="bg1"/>
                          </a:solidFill>
                          <a:latin typeface="Calibri" panose="020F0502020204030204" pitchFamily="34" charset="0"/>
                          <a:ea typeface="+mn-ea"/>
                          <a:cs typeface="Calibri" panose="020F0502020204030204" pitchFamily="34" charset="0"/>
                        </a:rPr>
                        <a:t>Description</a:t>
                      </a:r>
                      <a:endParaRPr lang="en-IN" sz="1800" kern="1200" dirty="0">
                        <a:solidFill>
                          <a:schemeClr val="bg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0000"/>
                  </a:ext>
                </a:extLst>
              </a:tr>
              <a:tr h="539021">
                <a:tc>
                  <a:txBody>
                    <a:bodyPr/>
                    <a:lstStyle/>
                    <a:p>
                      <a:pPr marL="0" algn="l" defTabSz="914400" rtl="0" eaLnBrk="1" latinLnBrk="0" hangingPunct="1"/>
                      <a:r>
                        <a:rPr lang="en-US" sz="1800" kern="1200" dirty="0">
                          <a:solidFill>
                            <a:schemeClr val="dk1"/>
                          </a:solidFill>
                          <a:latin typeface="Calibri" panose="020F0502020204030204" pitchFamily="34" charset="0"/>
                          <a:ea typeface="+mn-ea"/>
                          <a:cs typeface="Calibri" panose="020F0502020204030204" pitchFamily="34" charset="0"/>
                        </a:rPr>
                        <a:t>01</a:t>
                      </a:r>
                      <a:endParaRPr lang="en-IN" sz="1800"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Calibri" panose="020F0502020204030204" pitchFamily="34" charset="0"/>
                          <a:ea typeface="+mn-ea"/>
                          <a:cs typeface="Calibri" panose="020F0502020204030204" pitchFamily="34" charset="0"/>
                        </a:rPr>
                        <a:t>Questionnaire Management</a:t>
                      </a:r>
                    </a:p>
                  </a:txBody>
                  <a:tcPr/>
                </a:tc>
                <a:tc>
                  <a:txBody>
                    <a:bodyPr/>
                    <a:lstStyle/>
                    <a:p>
                      <a:r>
                        <a:rPr lang="en-US" dirty="0"/>
                        <a:t>Create</a:t>
                      </a:r>
                      <a:r>
                        <a:rPr lang="en-US" baseline="0" dirty="0"/>
                        <a:t>, edit, copy, enable/disable or delete questionnaires</a:t>
                      </a:r>
                      <a:endParaRPr lang="en-IN" dirty="0"/>
                    </a:p>
                  </a:txBody>
                  <a:tcPr/>
                </a:tc>
                <a:extLst>
                  <a:ext uri="{0D108BD9-81ED-4DB2-BD59-A6C34878D82A}">
                    <a16:rowId xmlns:a16="http://schemas.microsoft.com/office/drawing/2014/main" val="10001"/>
                  </a:ext>
                </a:extLst>
              </a:tr>
              <a:tr h="546108">
                <a:tc>
                  <a:txBody>
                    <a:bodyPr/>
                    <a:lstStyle/>
                    <a:p>
                      <a:pPr marL="0" algn="l" defTabSz="914400" rtl="0" eaLnBrk="1" latinLnBrk="0" hangingPunct="1"/>
                      <a:r>
                        <a:rPr lang="en-US" sz="1800" kern="1200" dirty="0">
                          <a:solidFill>
                            <a:schemeClr val="dk1"/>
                          </a:solidFill>
                          <a:latin typeface="Calibri" panose="020F0502020204030204" pitchFamily="34" charset="0"/>
                          <a:ea typeface="+mn-ea"/>
                          <a:cs typeface="Calibri" panose="020F0502020204030204" pitchFamily="34" charset="0"/>
                        </a:rPr>
                        <a:t>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Calibri" panose="020F0502020204030204" pitchFamily="34" charset="0"/>
                          <a:ea typeface="+mn-ea"/>
                          <a:cs typeface="Calibri" panose="020F0502020204030204" pitchFamily="34" charset="0"/>
                        </a:rPr>
                        <a:t>Code Table Maintenance</a:t>
                      </a:r>
                    </a:p>
                  </a:txBody>
                  <a:tcPr/>
                </a:tc>
                <a:tc>
                  <a:txBody>
                    <a:bodyPr/>
                    <a:lstStyle/>
                    <a:p>
                      <a:r>
                        <a:rPr lang="en-US" dirty="0"/>
                        <a:t>Add,</a:t>
                      </a:r>
                      <a:r>
                        <a:rPr lang="en-US" baseline="0" dirty="0"/>
                        <a:t> enable/disable, edit or delete entries to specific area of any functionality</a:t>
                      </a:r>
                      <a:endParaRPr lang="en-IN" dirty="0"/>
                    </a:p>
                  </a:txBody>
                  <a:tcPr/>
                </a:tc>
                <a:extLst>
                  <a:ext uri="{0D108BD9-81ED-4DB2-BD59-A6C34878D82A}">
                    <a16:rowId xmlns:a16="http://schemas.microsoft.com/office/drawing/2014/main" val="10002"/>
                  </a:ext>
                </a:extLst>
              </a:tr>
              <a:tr h="539021">
                <a:tc>
                  <a:txBody>
                    <a:bodyPr/>
                    <a:lstStyle/>
                    <a:p>
                      <a:pPr marL="0" algn="l" defTabSz="914400" rtl="0" eaLnBrk="1" latinLnBrk="0" hangingPunct="1"/>
                      <a:r>
                        <a:rPr lang="en-US" sz="1800" kern="1200" dirty="0">
                          <a:solidFill>
                            <a:schemeClr val="dk1"/>
                          </a:solidFill>
                          <a:latin typeface="Calibri" panose="020F0502020204030204" pitchFamily="34" charset="0"/>
                          <a:ea typeface="+mn-ea"/>
                          <a:cs typeface="Calibri" panose="020F0502020204030204" pitchFamily="34" charset="0"/>
                        </a:rPr>
                        <a:t>03</a:t>
                      </a:r>
                      <a:endParaRPr lang="en-IN" sz="1800"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Calibri" panose="020F0502020204030204" pitchFamily="34" charset="0"/>
                          <a:ea typeface="+mn-ea"/>
                          <a:cs typeface="Calibri" panose="020F0502020204030204" pitchFamily="34" charset="0"/>
                        </a:rPr>
                        <a:t>Map Maintenance</a:t>
                      </a:r>
                    </a:p>
                  </a:txBody>
                  <a:tcPr/>
                </a:tc>
                <a:tc>
                  <a:txBody>
                    <a:bodyPr/>
                    <a:lstStyle/>
                    <a:p>
                      <a:r>
                        <a:rPr lang="en-US" dirty="0"/>
                        <a:t>Create,</a:t>
                      </a:r>
                      <a:r>
                        <a:rPr lang="en-US" baseline="0" dirty="0"/>
                        <a:t> view, edit and delete the route log which is used to route proposal/award etc. for approval</a:t>
                      </a:r>
                      <a:endParaRPr lang="en-IN" dirty="0"/>
                    </a:p>
                  </a:txBody>
                  <a:tcPr/>
                </a:tc>
                <a:extLst>
                  <a:ext uri="{0D108BD9-81ED-4DB2-BD59-A6C34878D82A}">
                    <a16:rowId xmlns:a16="http://schemas.microsoft.com/office/drawing/2014/main" val="10003"/>
                  </a:ext>
                </a:extLst>
              </a:tr>
              <a:tr h="539021">
                <a:tc>
                  <a:txBody>
                    <a:bodyPr/>
                    <a:lstStyle/>
                    <a:p>
                      <a:r>
                        <a:rPr lang="en-US" dirty="0"/>
                        <a:t>04</a:t>
                      </a:r>
                      <a:endParaRPr lang="en-IN" dirty="0"/>
                    </a:p>
                  </a:txBody>
                  <a:tcPr/>
                </a:tc>
                <a:tc>
                  <a:txBody>
                    <a:bodyPr/>
                    <a:lstStyle/>
                    <a:p>
                      <a:r>
                        <a:rPr lang="en-US" dirty="0">
                          <a:latin typeface="Calibri" panose="020F0502020204030204" pitchFamily="34" charset="0"/>
                          <a:cs typeface="Calibri" panose="020F0502020204030204" pitchFamily="34" charset="0"/>
                        </a:rPr>
                        <a:t>Business Rule</a:t>
                      </a:r>
                      <a:r>
                        <a:rPr lang="en-US" baseline="0" dirty="0">
                          <a:latin typeface="Calibri" panose="020F0502020204030204" pitchFamily="34" charset="0"/>
                          <a:cs typeface="Calibri" panose="020F0502020204030204" pitchFamily="34" charset="0"/>
                        </a:rPr>
                        <a:t> Maintenance</a:t>
                      </a:r>
                      <a:endParaRPr lang="en-IN" dirty="0">
                        <a:latin typeface="Calibri" panose="020F0502020204030204" pitchFamily="34" charset="0"/>
                        <a:cs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Create,</a:t>
                      </a:r>
                      <a:r>
                        <a:rPr lang="en-US" baseline="0" dirty="0"/>
                        <a:t> edit or enable/disable the rules for checking conditions and display messages to the user</a:t>
                      </a:r>
                      <a:endParaRPr lang="en-IN" dirty="0"/>
                    </a:p>
                  </a:txBody>
                  <a:tcPr/>
                </a:tc>
                <a:extLst>
                  <a:ext uri="{0D108BD9-81ED-4DB2-BD59-A6C34878D82A}">
                    <a16:rowId xmlns:a16="http://schemas.microsoft.com/office/drawing/2014/main" val="10004"/>
                  </a:ext>
                </a:extLst>
              </a:tr>
              <a:tr h="539021">
                <a:tc>
                  <a:txBody>
                    <a:bodyPr/>
                    <a:lstStyle/>
                    <a:p>
                      <a:r>
                        <a:rPr lang="en-US" dirty="0"/>
                        <a:t>05</a:t>
                      </a:r>
                      <a:endParaRPr lang="en-IN" dirty="0"/>
                    </a:p>
                  </a:txBody>
                  <a:tcPr/>
                </a:tc>
                <a:tc>
                  <a:txBody>
                    <a:bodyPr/>
                    <a:lstStyle/>
                    <a:p>
                      <a:r>
                        <a:rPr lang="en-US" dirty="0"/>
                        <a:t>Notification Maintenance</a:t>
                      </a:r>
                      <a:endParaRPr lang="en-IN" dirty="0"/>
                    </a:p>
                  </a:txBody>
                  <a:tcPr/>
                </a:tc>
                <a:tc>
                  <a:txBody>
                    <a:bodyPr/>
                    <a:lstStyle/>
                    <a:p>
                      <a:r>
                        <a:rPr lang="en-US" dirty="0"/>
                        <a:t>Create, edit, </a:t>
                      </a:r>
                      <a:r>
                        <a:rPr lang="en-US" baseline="0" dirty="0"/>
                        <a:t>enable/disable</a:t>
                      </a:r>
                      <a:r>
                        <a:rPr lang="en-US" dirty="0"/>
                        <a:t> or delete email notifications</a:t>
                      </a:r>
                      <a:endParaRPr lang="en-IN" dirty="0"/>
                    </a:p>
                  </a:txBody>
                  <a:tcPr/>
                </a:tc>
                <a:extLst>
                  <a:ext uri="{0D108BD9-81ED-4DB2-BD59-A6C34878D82A}">
                    <a16:rowId xmlns:a16="http://schemas.microsoft.com/office/drawing/2014/main" val="10005"/>
                  </a:ext>
                </a:extLst>
              </a:tr>
              <a:tr h="539021">
                <a:tc>
                  <a:txBody>
                    <a:bodyPr/>
                    <a:lstStyle/>
                    <a:p>
                      <a:r>
                        <a:rPr lang="en-US" dirty="0"/>
                        <a:t>06</a:t>
                      </a:r>
                      <a:endParaRPr lang="en-IN" dirty="0"/>
                    </a:p>
                  </a:txBody>
                  <a:tcPr/>
                </a:tc>
                <a:tc>
                  <a:txBody>
                    <a:bodyPr/>
                    <a:lstStyle/>
                    <a:p>
                      <a:r>
                        <a:rPr lang="en-US" dirty="0"/>
                        <a:t>Custom Data</a:t>
                      </a:r>
                      <a:r>
                        <a:rPr lang="en-US" baseline="0" dirty="0"/>
                        <a:t> Maintenance</a:t>
                      </a:r>
                      <a:endParaRPr lang="en-IN" dirty="0"/>
                    </a:p>
                  </a:txBody>
                  <a:tcPr/>
                </a:tc>
                <a:tc>
                  <a:txBody>
                    <a:bodyPr/>
                    <a:lstStyle/>
                    <a:p>
                      <a:r>
                        <a:rPr lang="en-US" dirty="0"/>
                        <a:t>Add custom fields. E.g. i</a:t>
                      </a:r>
                      <a:r>
                        <a:rPr lang="en-US" baseline="0" dirty="0"/>
                        <a:t>n award/proposal, the added custom fields are displayed in the Other Information tab.</a:t>
                      </a:r>
                      <a:endParaRPr lang="en-IN" dirty="0"/>
                    </a:p>
                  </a:txBody>
                  <a:tcPr/>
                </a:tc>
                <a:extLst>
                  <a:ext uri="{0D108BD9-81ED-4DB2-BD59-A6C34878D82A}">
                    <a16:rowId xmlns:a16="http://schemas.microsoft.com/office/drawing/2014/main" val="10006"/>
                  </a:ext>
                </a:extLst>
              </a:tr>
              <a:tr h="539021">
                <a:tc>
                  <a:txBody>
                    <a:bodyPr/>
                    <a:lstStyle/>
                    <a:p>
                      <a:r>
                        <a:rPr lang="en-US" dirty="0"/>
                        <a:t>07</a:t>
                      </a:r>
                      <a:endParaRPr lang="en-IN" dirty="0"/>
                    </a:p>
                  </a:txBody>
                  <a:tcPr/>
                </a:tc>
                <a:tc>
                  <a:txBody>
                    <a:bodyPr/>
                    <a:lstStyle/>
                    <a:p>
                      <a:r>
                        <a:rPr lang="en-US" dirty="0"/>
                        <a:t>User Activity Maintenance</a:t>
                      </a:r>
                      <a:endParaRPr lang="en-IN" dirty="0"/>
                    </a:p>
                  </a:txBody>
                  <a:tcPr/>
                </a:tc>
                <a:tc>
                  <a:txBody>
                    <a:bodyPr/>
                    <a:lstStyle/>
                    <a:p>
                      <a:r>
                        <a:rPr lang="en-US" dirty="0"/>
                        <a:t>To view or</a:t>
                      </a:r>
                      <a:r>
                        <a:rPr lang="en-US" baseline="0" dirty="0"/>
                        <a:t> </a:t>
                      </a:r>
                      <a:r>
                        <a:rPr lang="en-US" dirty="0"/>
                        <a:t>download the user login</a:t>
                      </a:r>
                      <a:r>
                        <a:rPr lang="en-US" baseline="0" dirty="0"/>
                        <a:t>/logout activities</a:t>
                      </a:r>
                      <a:endParaRPr lang="en-IN"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6201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282068" y="2322704"/>
            <a:ext cx="5197207" cy="3728258"/>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203968" y="77951"/>
            <a:ext cx="9435830"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Update Variation Type</a:t>
            </a:r>
          </a:p>
        </p:txBody>
      </p:sp>
      <p:sp>
        <p:nvSpPr>
          <p:cNvPr id="2" name="Slide Number Placeholder 1"/>
          <p:cNvSpPr>
            <a:spLocks noGrp="1"/>
          </p:cNvSpPr>
          <p:nvPr>
            <p:ph type="sldNum" sz="quarter" idx="12"/>
          </p:nvPr>
        </p:nvSpPr>
        <p:spPr/>
        <p:txBody>
          <a:bodyPr/>
          <a:lstStyle/>
          <a:p>
            <a:fld id="{80EA8F26-D01C-4D83-A07A-6FC2B1EB6704}" type="slidenum">
              <a:rPr lang="en-IN" smtClean="0"/>
              <a:t>60</a:t>
            </a:fld>
            <a:endParaRPr lang="en-IN"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491319" y="917740"/>
            <a:ext cx="10785005" cy="105533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0058400" y="1472204"/>
            <a:ext cx="245660" cy="245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4" name="Group 45">
            <a:extLst>
              <a:ext uri="{FF2B5EF4-FFF2-40B4-BE49-F238E27FC236}">
                <a16:creationId xmlns:a16="http://schemas.microsoft.com/office/drawing/2014/main" id="{1C0C0614-86B6-4137-BAA1-05AF1BD3D614}"/>
              </a:ext>
            </a:extLst>
          </p:cNvPr>
          <p:cNvGrpSpPr/>
          <p:nvPr/>
        </p:nvGrpSpPr>
        <p:grpSpPr>
          <a:xfrm>
            <a:off x="1449896" y="2392631"/>
            <a:ext cx="4832172" cy="3896738"/>
            <a:chOff x="414189" y="3851861"/>
            <a:chExt cx="9486236" cy="2484215"/>
          </a:xfrm>
        </p:grpSpPr>
        <p:sp>
          <p:nvSpPr>
            <p:cNvPr id="15" name="Content Placeholder 3">
              <a:extLst>
                <a:ext uri="{FF2B5EF4-FFF2-40B4-BE49-F238E27FC236}">
                  <a16:creationId xmlns:a16="http://schemas.microsoft.com/office/drawing/2014/main" id="{1A198669-50E0-47D8-B945-89D57FA439DD}"/>
                </a:ext>
              </a:extLst>
            </p:cNvPr>
            <p:cNvSpPr txBox="1">
              <a:spLocks/>
            </p:cNvSpPr>
            <p:nvPr/>
          </p:nvSpPr>
          <p:spPr>
            <a:xfrm>
              <a:off x="414189" y="3851861"/>
              <a:ext cx="8087148" cy="2484215"/>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Update the following:</a:t>
              </a:r>
              <a:endParaRPr lang="en-IN" sz="1600" dirty="0">
                <a:latin typeface="Calibri" panose="020F0502020204030204" pitchFamily="34" charset="0"/>
                <a:cs typeface="Calibri" panose="020F0502020204030204" pitchFamily="34" charset="0"/>
              </a:endParaRPr>
            </a:p>
            <a:p>
              <a:pPr marL="0" indent="0">
                <a:buNone/>
              </a:pPr>
              <a:r>
                <a:rPr lang="en-US" sz="1600" b="1" dirty="0">
                  <a:latin typeface="Calibri" panose="020F0502020204030204" pitchFamily="34" charset="0"/>
                  <a:cs typeface="Calibri" panose="020F0502020204030204" pitchFamily="34" charset="0"/>
                </a:rPr>
                <a:t>Type Code</a:t>
              </a:r>
              <a:r>
                <a:rPr lang="en-US" sz="1600" dirty="0">
                  <a:latin typeface="Calibri" panose="020F0502020204030204" pitchFamily="34" charset="0"/>
                  <a:cs typeface="Calibri" panose="020F0502020204030204" pitchFamily="34" charset="0"/>
                </a:rPr>
                <a:t>- to edit Variation type code</a:t>
              </a:r>
              <a:endParaRPr lang="en-US" sz="1600" b="1" dirty="0">
                <a:latin typeface="Calibri" panose="020F0502020204030204" pitchFamily="34" charset="0"/>
                <a:cs typeface="Calibri" panose="020F0502020204030204" pitchFamily="34" charset="0"/>
              </a:endParaRPr>
            </a:p>
            <a:p>
              <a:pPr marL="0" indent="0">
                <a:buNone/>
              </a:pPr>
              <a:r>
                <a:rPr lang="en-US" sz="1600" b="1" dirty="0">
                  <a:latin typeface="Calibri" panose="020F0502020204030204" pitchFamily="34" charset="0"/>
                  <a:cs typeface="Calibri" panose="020F0502020204030204" pitchFamily="34" charset="0"/>
                </a:rPr>
                <a:t>Description </a:t>
              </a:r>
              <a:r>
                <a:rPr lang="en-US" sz="1600" dirty="0">
                  <a:latin typeface="Calibri" panose="020F0502020204030204" pitchFamily="34" charset="0"/>
                  <a:cs typeface="Calibri" panose="020F0502020204030204" pitchFamily="34" charset="0"/>
                </a:rPr>
                <a:t>– to update the Variation type description</a:t>
              </a:r>
            </a:p>
            <a:p>
              <a:pPr marL="0" indent="0">
                <a:buNone/>
              </a:pPr>
              <a:r>
                <a:rPr lang="en-US" sz="1600" b="1" dirty="0">
                  <a:latin typeface="Calibri" panose="020F0502020204030204" pitchFamily="34" charset="0"/>
                  <a:cs typeface="Calibri" panose="020F0502020204030204" pitchFamily="34" charset="0"/>
                </a:rPr>
                <a:t>Instruction – </a:t>
              </a:r>
              <a:r>
                <a:rPr lang="en-US" sz="1600" dirty="0">
                  <a:latin typeface="Calibri" panose="020F0502020204030204" pitchFamily="34" charset="0"/>
                  <a:cs typeface="Calibri" panose="020F0502020204030204" pitchFamily="34" charset="0"/>
                </a:rPr>
                <a:t>to update the instruction text</a:t>
              </a:r>
            </a:p>
            <a:p>
              <a:pPr marL="0" indent="0">
                <a:buNone/>
              </a:pPr>
              <a:r>
                <a:rPr lang="en-US" sz="1600" b="1" dirty="0">
                  <a:latin typeface="Calibri" panose="020F0502020204030204" pitchFamily="34" charset="0"/>
                  <a:cs typeface="Calibri" panose="020F0502020204030204" pitchFamily="34" charset="0"/>
                </a:rPr>
                <a:t>Subject </a:t>
              </a:r>
              <a:r>
                <a:rPr lang="en-US" sz="1600" dirty="0">
                  <a:latin typeface="Calibri" panose="020F0502020204030204" pitchFamily="34" charset="0"/>
                  <a:cs typeface="Calibri" panose="020F0502020204030204" pitchFamily="34" charset="0"/>
                </a:rPr>
                <a:t>– to update the Variation subject text</a:t>
              </a:r>
            </a:p>
            <a:p>
              <a:pPr marL="0" indent="0">
                <a:buNone/>
              </a:pPr>
              <a:r>
                <a:rPr lang="en-US" sz="1600" b="1" dirty="0">
                  <a:latin typeface="Calibri" panose="020F0502020204030204" pitchFamily="34" charset="0"/>
                  <a:cs typeface="Calibri" panose="020F0502020204030204" pitchFamily="34" charset="0"/>
                </a:rPr>
                <a:t>Active Flag </a:t>
              </a:r>
              <a:r>
                <a:rPr lang="en-US" sz="1600" dirty="0">
                  <a:latin typeface="Calibri" panose="020F0502020204030204" pitchFamily="34" charset="0"/>
                  <a:cs typeface="Calibri" panose="020F0502020204030204" pitchFamily="34" charset="0"/>
                </a:rPr>
                <a:t>- to enable/disable this Variation type</a:t>
              </a:r>
            </a:p>
            <a:p>
              <a:pPr marL="0" indent="0">
                <a:buNone/>
              </a:pPr>
              <a:r>
                <a:rPr lang="en-US" sz="1600" b="1" dirty="0">
                  <a:latin typeface="Calibri" panose="020F0502020204030204" pitchFamily="34" charset="0"/>
                  <a:cs typeface="Calibri" panose="020F0502020204030204" pitchFamily="34" charset="0"/>
                </a:rPr>
                <a:t>Sort Order</a:t>
              </a:r>
              <a:r>
                <a:rPr lang="en-US" sz="1600" dirty="0">
                  <a:latin typeface="Calibri" panose="020F0502020204030204" pitchFamily="34" charset="0"/>
                  <a:cs typeface="Calibri" panose="020F0502020204030204" pitchFamily="34" charset="0"/>
                </a:rPr>
                <a:t> – to display as per the sort order in the Variation creation pop-up</a:t>
              </a:r>
            </a:p>
            <a:p>
              <a:pPr marL="0" indent="0">
                <a:buNone/>
              </a:pPr>
              <a:r>
                <a:rPr lang="en-US" sz="1600" dirty="0">
                  <a:latin typeface="Calibri" panose="020F0502020204030204" pitchFamily="34" charset="0"/>
                  <a:cs typeface="Calibri" panose="020F0502020204030204" pitchFamily="34" charset="0"/>
                </a:rPr>
                <a:t>Click </a:t>
              </a:r>
              <a:r>
                <a:rPr lang="en-US" sz="1600" b="1" dirty="0">
                  <a:latin typeface="Calibri" panose="020F0502020204030204" pitchFamily="34" charset="0"/>
                  <a:cs typeface="Calibri" panose="020F0502020204030204" pitchFamily="34" charset="0"/>
                </a:rPr>
                <a:t>Update</a:t>
              </a:r>
              <a:r>
                <a:rPr lang="en-US" sz="1600" dirty="0">
                  <a:latin typeface="Calibri" panose="020F0502020204030204" pitchFamily="34" charset="0"/>
                  <a:cs typeface="Calibri" panose="020F0502020204030204" pitchFamily="34" charset="0"/>
                </a:rPr>
                <a:t> button</a:t>
              </a:r>
            </a:p>
          </p:txBody>
        </p:sp>
        <p:sp>
          <p:nvSpPr>
            <p:cNvPr id="16" name="Pentagon 32">
              <a:extLst>
                <a:ext uri="{FF2B5EF4-FFF2-40B4-BE49-F238E27FC236}">
                  <a16:creationId xmlns:a16="http://schemas.microsoft.com/office/drawing/2014/main" id="{60D03D9E-9DBF-4A2D-B482-414089DEDAC6}"/>
                </a:ext>
              </a:extLst>
            </p:cNvPr>
            <p:cNvSpPr/>
            <p:nvPr/>
          </p:nvSpPr>
          <p:spPr>
            <a:xfrm>
              <a:off x="8484174" y="4135775"/>
              <a:ext cx="1416251" cy="23122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1</a:t>
              </a:r>
              <a:endParaRPr lang="en-IN" sz="1600" dirty="0">
                <a:latin typeface="Calibri" panose="020F0502020204030204" pitchFamily="34" charset="0"/>
                <a:cs typeface="Calibri" panose="020F0502020204030204" pitchFamily="34" charset="0"/>
              </a:endParaRPr>
            </a:p>
          </p:txBody>
        </p:sp>
      </p:grpSp>
      <p:sp>
        <p:nvSpPr>
          <p:cNvPr id="17" name="Rectangle 16"/>
          <p:cNvSpPr/>
          <p:nvPr/>
        </p:nvSpPr>
        <p:spPr>
          <a:xfrm>
            <a:off x="6282068" y="2609888"/>
            <a:ext cx="5154757" cy="33968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Down Arrow 6"/>
          <p:cNvSpPr/>
          <p:nvPr/>
        </p:nvSpPr>
        <p:spPr>
          <a:xfrm>
            <a:off x="9990160" y="1717864"/>
            <a:ext cx="368490" cy="61716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3443294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00251" y="974940"/>
            <a:ext cx="8331833" cy="3678947"/>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354094" y="92368"/>
            <a:ext cx="9435830"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Variation Section Mapping</a:t>
            </a:r>
          </a:p>
        </p:txBody>
      </p:sp>
      <p:sp>
        <p:nvSpPr>
          <p:cNvPr id="2" name="Slide Number Placeholder 1"/>
          <p:cNvSpPr>
            <a:spLocks noGrp="1"/>
          </p:cNvSpPr>
          <p:nvPr>
            <p:ph type="sldNum" sz="quarter" idx="12"/>
          </p:nvPr>
        </p:nvSpPr>
        <p:spPr/>
        <p:txBody>
          <a:bodyPr/>
          <a:lstStyle/>
          <a:p>
            <a:fld id="{80EA8F26-D01C-4D83-A07A-6FC2B1EB6704}" type="slidenum">
              <a:rPr lang="en-IN" smtClean="0"/>
              <a:t>61</a:t>
            </a:fld>
            <a:endParaRPr lang="en-IN" dirty="0"/>
          </a:p>
        </p:txBody>
      </p:sp>
      <p:grpSp>
        <p:nvGrpSpPr>
          <p:cNvPr id="7" name="Group 6"/>
          <p:cNvGrpSpPr/>
          <p:nvPr/>
        </p:nvGrpSpPr>
        <p:grpSpPr>
          <a:xfrm>
            <a:off x="8750230" y="1098618"/>
            <a:ext cx="3051543" cy="1013108"/>
            <a:chOff x="342229" y="5758306"/>
            <a:chExt cx="3572028" cy="1013108"/>
          </a:xfrm>
        </p:grpSpPr>
        <p:sp>
          <p:nvSpPr>
            <p:cNvPr id="8"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3038382" cy="101310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Service Request</a:t>
              </a:r>
            </a:p>
            <a:p>
              <a:pPr marL="0" indent="0">
                <a:buNone/>
              </a:pPr>
              <a:r>
                <a:rPr lang="en-US" sz="1600" dirty="0"/>
                <a:t>Click the </a:t>
              </a:r>
              <a:r>
                <a:rPr lang="en-US" sz="1600" b="1" dirty="0"/>
                <a:t>Variation Section Mapping </a:t>
              </a:r>
              <a:r>
                <a:rPr lang="en-US" sz="1600" dirty="0"/>
                <a:t>table</a:t>
              </a:r>
              <a:endParaRPr lang="en-IN" sz="1600" dirty="0"/>
            </a:p>
          </p:txBody>
        </p:sp>
        <p:sp>
          <p:nvSpPr>
            <p:cNvPr id="9"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grpSp>
        <p:nvGrpSpPr>
          <p:cNvPr id="10" name="Group 9"/>
          <p:cNvGrpSpPr/>
          <p:nvPr/>
        </p:nvGrpSpPr>
        <p:grpSpPr>
          <a:xfrm>
            <a:off x="8514944" y="3670814"/>
            <a:ext cx="3286829" cy="1901798"/>
            <a:chOff x="288039" y="5758311"/>
            <a:chExt cx="3286829" cy="1901798"/>
          </a:xfrm>
        </p:grpSpPr>
        <p:sp>
          <p:nvSpPr>
            <p:cNvPr id="11" name="Content Placeholder 3">
              <a:extLst>
                <a:ext uri="{FF2B5EF4-FFF2-40B4-BE49-F238E27FC236}">
                  <a16:creationId xmlns:a16="http://schemas.microsoft.com/office/drawing/2014/main" id="{53263F70-17F1-44EA-88C5-4E32322DE302}"/>
                </a:ext>
              </a:extLst>
            </p:cNvPr>
            <p:cNvSpPr txBox="1">
              <a:spLocks/>
            </p:cNvSpPr>
            <p:nvPr/>
          </p:nvSpPr>
          <p:spPr>
            <a:xfrm>
              <a:off x="850555" y="5758311"/>
              <a:ext cx="2724313" cy="190179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Mapped Variation sections are displayed with the following Action buttons:</a:t>
              </a:r>
              <a:endParaRPr lang="en-IN" sz="1600" b="1" dirty="0"/>
            </a:p>
            <a:p>
              <a:pPr marL="0" indent="0">
                <a:buNone/>
              </a:pPr>
              <a:r>
                <a:rPr lang="en-US" sz="1600" b="1" dirty="0"/>
                <a:t>Edit</a:t>
              </a:r>
              <a:r>
                <a:rPr lang="en-US" sz="1600" dirty="0"/>
                <a:t> – to update the Variation type section mapping</a:t>
              </a:r>
            </a:p>
            <a:p>
              <a:pPr marL="0" indent="0">
                <a:buNone/>
              </a:pPr>
              <a:r>
                <a:rPr lang="en-US" sz="1600" b="1" dirty="0"/>
                <a:t>Delete</a:t>
              </a:r>
              <a:r>
                <a:rPr lang="en-US" sz="1600" dirty="0"/>
                <a:t> –to remove this section mapping</a:t>
              </a:r>
              <a:endParaRPr lang="en-IN" sz="1600" dirty="0"/>
            </a:p>
          </p:txBody>
        </p:sp>
        <p:sp>
          <p:nvSpPr>
            <p:cNvPr id="12" name="Pentagon 46">
              <a:extLst>
                <a:ext uri="{FF2B5EF4-FFF2-40B4-BE49-F238E27FC236}">
                  <a16:creationId xmlns:a16="http://schemas.microsoft.com/office/drawing/2014/main" id="{F032F5F6-C768-4CBC-9FBB-877B877AB309}"/>
                </a:ext>
              </a:extLst>
            </p:cNvPr>
            <p:cNvSpPr/>
            <p:nvPr/>
          </p:nvSpPr>
          <p:spPr>
            <a:xfrm>
              <a:off x="288039" y="5758311"/>
              <a:ext cx="562897" cy="30531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4</a:t>
              </a:r>
              <a:endParaRPr lang="en-IN" sz="1600" b="1" dirty="0"/>
            </a:p>
          </p:txBody>
        </p:sp>
      </p:grpSp>
      <p:sp>
        <p:nvSpPr>
          <p:cNvPr id="5" name="Rectangle 4"/>
          <p:cNvSpPr/>
          <p:nvPr/>
        </p:nvSpPr>
        <p:spPr>
          <a:xfrm>
            <a:off x="368358" y="3452533"/>
            <a:ext cx="8146587" cy="1201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p:cNvSpPr/>
          <p:nvPr/>
        </p:nvSpPr>
        <p:spPr>
          <a:xfrm>
            <a:off x="368358" y="2237886"/>
            <a:ext cx="1944792" cy="254593"/>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p:cNvGrpSpPr/>
          <p:nvPr/>
        </p:nvGrpSpPr>
        <p:grpSpPr>
          <a:xfrm>
            <a:off x="4250233" y="1045556"/>
            <a:ext cx="382836" cy="626203"/>
            <a:chOff x="5586773" y="2053694"/>
            <a:chExt cx="345508" cy="647111"/>
          </a:xfrm>
          <a:solidFill>
            <a:schemeClr val="accent1">
              <a:lumMod val="75000"/>
            </a:schemeClr>
          </a:solidFill>
        </p:grpSpPr>
        <p:sp>
          <p:nvSpPr>
            <p:cNvPr id="1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19" name="Rectangle 18"/>
          <p:cNvSpPr/>
          <p:nvPr/>
        </p:nvSpPr>
        <p:spPr>
          <a:xfrm>
            <a:off x="4188145" y="1619158"/>
            <a:ext cx="784315" cy="264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Pentagon 46">
            <a:extLst>
              <a:ext uri="{FF2B5EF4-FFF2-40B4-BE49-F238E27FC236}">
                <a16:creationId xmlns:a16="http://schemas.microsoft.com/office/drawing/2014/main" id="{F032F5F6-C768-4CBC-9FBB-877B877AB309}"/>
              </a:ext>
            </a:extLst>
          </p:cNvPr>
          <p:cNvSpPr/>
          <p:nvPr/>
        </p:nvSpPr>
        <p:spPr>
          <a:xfrm rot="10800000">
            <a:off x="2313150" y="2196943"/>
            <a:ext cx="474230" cy="32066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nvGrpSpPr>
          <p:cNvPr id="21" name="Group 20"/>
          <p:cNvGrpSpPr/>
          <p:nvPr/>
        </p:nvGrpSpPr>
        <p:grpSpPr>
          <a:xfrm>
            <a:off x="8514944" y="2517606"/>
            <a:ext cx="3286829" cy="837122"/>
            <a:chOff x="288039" y="5758311"/>
            <a:chExt cx="3286829" cy="837122"/>
          </a:xfrm>
        </p:grpSpPr>
        <p:sp>
          <p:nvSpPr>
            <p:cNvPr id="22" name="Content Placeholder 3">
              <a:extLst>
                <a:ext uri="{FF2B5EF4-FFF2-40B4-BE49-F238E27FC236}">
                  <a16:creationId xmlns:a16="http://schemas.microsoft.com/office/drawing/2014/main" id="{53263F70-17F1-44EA-88C5-4E32322DE302}"/>
                </a:ext>
              </a:extLst>
            </p:cNvPr>
            <p:cNvSpPr txBox="1">
              <a:spLocks/>
            </p:cNvSpPr>
            <p:nvPr/>
          </p:nvSpPr>
          <p:spPr>
            <a:xfrm>
              <a:off x="850555" y="5758311"/>
              <a:ext cx="2724313" cy="83712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Add Entry </a:t>
              </a:r>
              <a:r>
                <a:rPr lang="en-IN" sz="1600" dirty="0"/>
                <a:t>to add new Variation type - section mapping</a:t>
              </a:r>
            </a:p>
          </p:txBody>
        </p:sp>
        <p:sp>
          <p:nvSpPr>
            <p:cNvPr id="23" name="Pentagon 46">
              <a:extLst>
                <a:ext uri="{FF2B5EF4-FFF2-40B4-BE49-F238E27FC236}">
                  <a16:creationId xmlns:a16="http://schemas.microsoft.com/office/drawing/2014/main" id="{F032F5F6-C768-4CBC-9FBB-877B877AB309}"/>
                </a:ext>
              </a:extLst>
            </p:cNvPr>
            <p:cNvSpPr/>
            <p:nvPr/>
          </p:nvSpPr>
          <p:spPr>
            <a:xfrm>
              <a:off x="288039" y="5758311"/>
              <a:ext cx="562897" cy="30531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endParaRPr lang="en-IN" sz="1600" b="1" dirty="0"/>
            </a:p>
          </p:txBody>
        </p:sp>
      </p:grpSp>
      <p:sp>
        <p:nvSpPr>
          <p:cNvPr id="16" name="Rectangle 15"/>
          <p:cNvSpPr/>
          <p:nvPr/>
        </p:nvSpPr>
        <p:spPr>
          <a:xfrm>
            <a:off x="7956675" y="2517606"/>
            <a:ext cx="558269" cy="305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p:cNvSpPr/>
          <p:nvPr/>
        </p:nvSpPr>
        <p:spPr>
          <a:xfrm>
            <a:off x="2411154" y="2238694"/>
            <a:ext cx="300250" cy="237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endParaRPr lang="en-IN" b="1" dirty="0"/>
          </a:p>
        </p:txBody>
      </p:sp>
    </p:spTree>
    <p:extLst>
      <p:ext uri="{BB962C8B-B14F-4D97-AF65-F5344CB8AC3E}">
        <p14:creationId xmlns:p14="http://schemas.microsoft.com/office/powerpoint/2010/main" val="2184659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299862" y="1738119"/>
            <a:ext cx="7011922" cy="1750296"/>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203968" y="77951"/>
            <a:ext cx="9435830" cy="75617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Add Variation Section Mapping</a:t>
            </a:r>
          </a:p>
        </p:txBody>
      </p:sp>
      <p:sp>
        <p:nvSpPr>
          <p:cNvPr id="2" name="Slide Number Placeholder 1"/>
          <p:cNvSpPr>
            <a:spLocks noGrp="1"/>
          </p:cNvSpPr>
          <p:nvPr>
            <p:ph type="sldNum" sz="quarter" idx="12"/>
          </p:nvPr>
        </p:nvSpPr>
        <p:spPr/>
        <p:txBody>
          <a:bodyPr/>
          <a:lstStyle/>
          <a:p>
            <a:fld id="{80EA8F26-D01C-4D83-A07A-6FC2B1EB6704}" type="slidenum">
              <a:rPr lang="en-IN" smtClean="0"/>
              <a:t>62</a:t>
            </a:fld>
            <a:endParaRPr lang="en-IN" dirty="0"/>
          </a:p>
        </p:txBody>
      </p:sp>
      <p:pic>
        <p:nvPicPr>
          <p:cNvPr id="41" name="Picture 40"/>
          <p:cNvPicPr>
            <a:picLocks noChangeAspect="1"/>
          </p:cNvPicPr>
          <p:nvPr/>
        </p:nvPicPr>
        <p:blipFill>
          <a:blip r:embed="rId4"/>
          <a:stretch>
            <a:fillRect/>
          </a:stretch>
        </p:blipFill>
        <p:spPr>
          <a:xfrm>
            <a:off x="2721394" y="907185"/>
            <a:ext cx="809524" cy="390476"/>
          </a:xfrm>
          <a:prstGeom prst="rect">
            <a:avLst/>
          </a:prstGeom>
        </p:spPr>
      </p:pic>
      <p:sp>
        <p:nvSpPr>
          <p:cNvPr id="42" name="Down Arrow 41"/>
          <p:cNvSpPr/>
          <p:nvPr/>
        </p:nvSpPr>
        <p:spPr>
          <a:xfrm>
            <a:off x="2939147" y="1282753"/>
            <a:ext cx="353961" cy="5298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0" name="Group 24"/>
          <p:cNvGrpSpPr/>
          <p:nvPr/>
        </p:nvGrpSpPr>
        <p:grpSpPr>
          <a:xfrm>
            <a:off x="7270840" y="1938231"/>
            <a:ext cx="3555108" cy="1550186"/>
            <a:chOff x="694665" y="3820926"/>
            <a:chExt cx="4190028" cy="847573"/>
          </a:xfrm>
        </p:grpSpPr>
        <p:sp>
          <p:nvSpPr>
            <p:cNvPr id="31" name="Content Placeholder 3"/>
            <p:cNvSpPr txBox="1">
              <a:spLocks/>
            </p:cNvSpPr>
            <p:nvPr/>
          </p:nvSpPr>
          <p:spPr>
            <a:xfrm>
              <a:off x="1277132" y="3820926"/>
              <a:ext cx="3607561" cy="84757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Select, </a:t>
              </a:r>
            </a:p>
            <a:p>
              <a:pPr marL="0" indent="0">
                <a:buNone/>
              </a:pPr>
              <a:r>
                <a:rPr lang="en-US" sz="1600" b="1" dirty="0"/>
                <a:t>Type Code </a:t>
              </a:r>
              <a:r>
                <a:rPr lang="en-US" sz="1600" dirty="0"/>
                <a:t>–  select Variation type</a:t>
              </a:r>
            </a:p>
            <a:p>
              <a:pPr marL="0" indent="0">
                <a:buNone/>
              </a:pPr>
              <a:r>
                <a:rPr lang="en-US" sz="1600" b="1" dirty="0"/>
                <a:t>Section Code </a:t>
              </a:r>
              <a:r>
                <a:rPr lang="en-US" sz="1600" dirty="0"/>
                <a:t>– Select the editable Section name</a:t>
              </a:r>
            </a:p>
            <a:p>
              <a:pPr marL="0" lvl="0" indent="0">
                <a:buNone/>
              </a:pPr>
              <a:r>
                <a:rPr lang="en-US" sz="1600" dirty="0"/>
                <a:t>Click </a:t>
              </a:r>
              <a:r>
                <a:rPr lang="en-US" sz="1600" b="1" dirty="0"/>
                <a:t>Save </a:t>
              </a:r>
              <a:r>
                <a:rPr lang="en-US" sz="1600" dirty="0"/>
                <a:t>button.</a:t>
              </a:r>
              <a:endParaRPr lang="en-IN" sz="1600" dirty="0"/>
            </a:p>
          </p:txBody>
        </p:sp>
        <p:sp>
          <p:nvSpPr>
            <p:cNvPr id="32" name="Pentagon 31"/>
            <p:cNvSpPr/>
            <p:nvPr/>
          </p:nvSpPr>
          <p:spPr>
            <a:xfrm>
              <a:off x="694665" y="4371145"/>
              <a:ext cx="582467" cy="27865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a:t>
              </a:r>
            </a:p>
          </p:txBody>
        </p:sp>
      </p:grpSp>
      <p:sp>
        <p:nvSpPr>
          <p:cNvPr id="3" name="Rectangle 2"/>
          <p:cNvSpPr/>
          <p:nvPr/>
        </p:nvSpPr>
        <p:spPr>
          <a:xfrm>
            <a:off x="354454" y="1738119"/>
            <a:ext cx="6906156" cy="1750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80145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350183" y="141979"/>
            <a:ext cx="9209470" cy="75617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Code Table Maintenance – Task Types &amp; Section Mapping</a:t>
            </a:r>
          </a:p>
        </p:txBody>
      </p:sp>
      <p:sp>
        <p:nvSpPr>
          <p:cNvPr id="2" name="Slide Number Placeholder 1"/>
          <p:cNvSpPr>
            <a:spLocks noGrp="1"/>
          </p:cNvSpPr>
          <p:nvPr>
            <p:ph type="sldNum" sz="quarter" idx="12"/>
          </p:nvPr>
        </p:nvSpPr>
        <p:spPr/>
        <p:txBody>
          <a:bodyPr/>
          <a:lstStyle/>
          <a:p>
            <a:fld id="{80EA8F26-D01C-4D83-A07A-6FC2B1EB6704}" type="slidenum">
              <a:rPr lang="en-IN" smtClean="0"/>
              <a:t>63</a:t>
            </a:fld>
            <a:endParaRPr lang="en-IN" dirty="0"/>
          </a:p>
        </p:txBody>
      </p:sp>
      <p:sp>
        <p:nvSpPr>
          <p:cNvPr id="16" name="Rectangle 15"/>
          <p:cNvSpPr/>
          <p:nvPr/>
        </p:nvSpPr>
        <p:spPr>
          <a:xfrm>
            <a:off x="696838" y="1081701"/>
            <a:ext cx="10395232" cy="286232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b="1" dirty="0"/>
              <a:t>Task Types Table </a:t>
            </a:r>
            <a:r>
              <a:rPr lang="en-US" sz="2000" dirty="0"/>
              <a:t>– lists the task types, its description and the instruction text</a:t>
            </a:r>
          </a:p>
          <a:p>
            <a:pPr marL="342900" indent="-342900">
              <a:lnSpc>
                <a:spcPct val="150000"/>
              </a:lnSpc>
              <a:buFont typeface="Arial" panose="020B0604020202020204" pitchFamily="34" charset="0"/>
              <a:buChar char="•"/>
            </a:pPr>
            <a:r>
              <a:rPr lang="en-US" sz="2000" dirty="0"/>
              <a:t>To edit the description, instruction text</a:t>
            </a:r>
          </a:p>
          <a:p>
            <a:pPr marL="342900" indent="-342900">
              <a:lnSpc>
                <a:spcPct val="150000"/>
              </a:lnSpc>
              <a:buFont typeface="Arial" panose="020B0604020202020204" pitchFamily="34" charset="0"/>
              <a:buChar char="•"/>
            </a:pPr>
            <a:r>
              <a:rPr lang="en-US" sz="2000" dirty="0"/>
              <a:t>To activate/deactivate the task type</a:t>
            </a:r>
          </a:p>
          <a:p>
            <a:pPr>
              <a:lnSpc>
                <a:spcPct val="150000"/>
              </a:lnSpc>
            </a:pPr>
            <a:endParaRPr lang="en-US" sz="2000" dirty="0"/>
          </a:p>
          <a:p>
            <a:pPr marL="342900" indent="-342900">
              <a:lnSpc>
                <a:spcPct val="150000"/>
              </a:lnSpc>
              <a:buFont typeface="Arial" panose="020B0604020202020204" pitchFamily="34" charset="0"/>
              <a:buChar char="•"/>
            </a:pPr>
            <a:r>
              <a:rPr lang="en-US" sz="2000" b="1" dirty="0"/>
              <a:t>Task Section Mapping Table </a:t>
            </a:r>
            <a:r>
              <a:rPr lang="en-US" sz="2000" dirty="0"/>
              <a:t>– lists the Task types and mapped sections </a:t>
            </a:r>
          </a:p>
          <a:p>
            <a:pPr marL="342900" indent="-342900">
              <a:lnSpc>
                <a:spcPct val="150000"/>
              </a:lnSpc>
              <a:buFont typeface="Arial" panose="020B0604020202020204" pitchFamily="34" charset="0"/>
              <a:buChar char="•"/>
            </a:pPr>
            <a:r>
              <a:rPr lang="en-US" sz="2000" dirty="0"/>
              <a:t>To edit the sections mapped to a task type or delete the task type – section mapping</a:t>
            </a:r>
          </a:p>
        </p:txBody>
      </p:sp>
    </p:spTree>
    <p:extLst>
      <p:ext uri="{BB962C8B-B14F-4D97-AF65-F5344CB8AC3E}">
        <p14:creationId xmlns:p14="http://schemas.microsoft.com/office/powerpoint/2010/main" val="3335400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174119" y="889929"/>
            <a:ext cx="8511694" cy="3075321"/>
          </a:xfrm>
          <a:prstGeom prst="rect">
            <a:avLst/>
          </a:prstGeom>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354094" y="92368"/>
            <a:ext cx="9435830"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Task Types</a:t>
            </a:r>
          </a:p>
        </p:txBody>
      </p:sp>
      <p:sp>
        <p:nvSpPr>
          <p:cNvPr id="2" name="Slide Number Placeholder 1"/>
          <p:cNvSpPr>
            <a:spLocks noGrp="1"/>
          </p:cNvSpPr>
          <p:nvPr>
            <p:ph type="sldNum" sz="quarter" idx="12"/>
          </p:nvPr>
        </p:nvSpPr>
        <p:spPr/>
        <p:txBody>
          <a:bodyPr/>
          <a:lstStyle/>
          <a:p>
            <a:fld id="{80EA8F26-D01C-4D83-A07A-6FC2B1EB6704}" type="slidenum">
              <a:rPr lang="en-IN" smtClean="0"/>
              <a:t>64</a:t>
            </a:fld>
            <a:endParaRPr lang="en-IN" dirty="0"/>
          </a:p>
        </p:txBody>
      </p:sp>
      <p:grpSp>
        <p:nvGrpSpPr>
          <p:cNvPr id="7" name="Group 6"/>
          <p:cNvGrpSpPr/>
          <p:nvPr/>
        </p:nvGrpSpPr>
        <p:grpSpPr>
          <a:xfrm>
            <a:off x="8641343" y="989525"/>
            <a:ext cx="3145848" cy="865172"/>
            <a:chOff x="342229" y="5758306"/>
            <a:chExt cx="3682418" cy="865172"/>
          </a:xfrm>
        </p:grpSpPr>
        <p:sp>
          <p:nvSpPr>
            <p:cNvPr id="8" name="Content Placeholder 3">
              <a:extLst>
                <a:ext uri="{FF2B5EF4-FFF2-40B4-BE49-F238E27FC236}">
                  <a16:creationId xmlns:a16="http://schemas.microsoft.com/office/drawing/2014/main" id="{53263F70-17F1-44EA-88C5-4E32322DE302}"/>
                </a:ext>
              </a:extLst>
            </p:cNvPr>
            <p:cNvSpPr txBox="1">
              <a:spLocks/>
            </p:cNvSpPr>
            <p:nvPr/>
          </p:nvSpPr>
          <p:spPr>
            <a:xfrm>
              <a:off x="875875" y="5758312"/>
              <a:ext cx="3148772" cy="86516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General </a:t>
              </a:r>
              <a:r>
                <a:rPr lang="en-IN" sz="1600" dirty="0"/>
                <a:t>tab</a:t>
              </a:r>
            </a:p>
            <a:p>
              <a:pPr marL="0" indent="0">
                <a:buNone/>
              </a:pPr>
              <a:r>
                <a:rPr lang="en-US" sz="1600" dirty="0"/>
                <a:t>Click the </a:t>
              </a:r>
              <a:r>
                <a:rPr lang="en-US" sz="1600" b="1" dirty="0"/>
                <a:t>Task Types </a:t>
              </a:r>
              <a:r>
                <a:rPr lang="en-US" sz="1600" dirty="0"/>
                <a:t>table</a:t>
              </a:r>
              <a:endParaRPr lang="en-IN" sz="1600" dirty="0"/>
            </a:p>
          </p:txBody>
        </p:sp>
        <p:sp>
          <p:nvSpPr>
            <p:cNvPr id="9"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grpSp>
        <p:nvGrpSpPr>
          <p:cNvPr id="10" name="Group 9"/>
          <p:cNvGrpSpPr/>
          <p:nvPr/>
        </p:nvGrpSpPr>
        <p:grpSpPr>
          <a:xfrm>
            <a:off x="8500362" y="2744192"/>
            <a:ext cx="3286829" cy="2079162"/>
            <a:chOff x="288039" y="5234159"/>
            <a:chExt cx="3286829" cy="2079162"/>
          </a:xfrm>
        </p:grpSpPr>
        <p:sp>
          <p:nvSpPr>
            <p:cNvPr id="11" name="Content Placeholder 3">
              <a:extLst>
                <a:ext uri="{FF2B5EF4-FFF2-40B4-BE49-F238E27FC236}">
                  <a16:creationId xmlns:a16="http://schemas.microsoft.com/office/drawing/2014/main" id="{53263F70-17F1-44EA-88C5-4E32322DE302}"/>
                </a:ext>
              </a:extLst>
            </p:cNvPr>
            <p:cNvSpPr txBox="1">
              <a:spLocks/>
            </p:cNvSpPr>
            <p:nvPr/>
          </p:nvSpPr>
          <p:spPr>
            <a:xfrm>
              <a:off x="850555" y="5234159"/>
              <a:ext cx="2724313" cy="207916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Task types are displayed with the following Action buttons:</a:t>
              </a:r>
              <a:endParaRPr lang="en-IN" sz="1600" b="1" dirty="0"/>
            </a:p>
            <a:p>
              <a:pPr marL="0" indent="0">
                <a:buNone/>
              </a:pPr>
              <a:r>
                <a:rPr lang="en-US" sz="1600" b="1" dirty="0"/>
                <a:t>Active Flag </a:t>
              </a:r>
              <a:r>
                <a:rPr lang="en-US" sz="1600" dirty="0"/>
                <a:t>– to enable/disable Variation type</a:t>
              </a:r>
            </a:p>
            <a:p>
              <a:pPr marL="0" indent="0">
                <a:buNone/>
              </a:pPr>
              <a:r>
                <a:rPr lang="en-US" sz="1600" b="1" dirty="0"/>
                <a:t>Edit</a:t>
              </a:r>
              <a:r>
                <a:rPr lang="en-US" sz="1600" dirty="0"/>
                <a:t> – to update the Task type</a:t>
              </a:r>
            </a:p>
            <a:p>
              <a:pPr marL="0" indent="0">
                <a:buNone/>
              </a:pPr>
              <a:r>
                <a:rPr lang="en-US" sz="1600" b="1" dirty="0"/>
                <a:t>Delete</a:t>
              </a:r>
              <a:r>
                <a:rPr lang="en-US" sz="1600" dirty="0"/>
                <a:t> –to remove this Task type</a:t>
              </a:r>
              <a:endParaRPr lang="en-IN" sz="1600" dirty="0"/>
            </a:p>
          </p:txBody>
        </p:sp>
        <p:sp>
          <p:nvSpPr>
            <p:cNvPr id="12" name="Pentagon 46">
              <a:extLst>
                <a:ext uri="{FF2B5EF4-FFF2-40B4-BE49-F238E27FC236}">
                  <a16:creationId xmlns:a16="http://schemas.microsoft.com/office/drawing/2014/main" id="{F032F5F6-C768-4CBC-9FBB-877B877AB309}"/>
                </a:ext>
              </a:extLst>
            </p:cNvPr>
            <p:cNvSpPr/>
            <p:nvPr/>
          </p:nvSpPr>
          <p:spPr>
            <a:xfrm>
              <a:off x="288039" y="5758311"/>
              <a:ext cx="562897" cy="30531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5</a:t>
              </a:r>
              <a:endParaRPr lang="en-IN" sz="1600" b="1" dirty="0"/>
            </a:p>
          </p:txBody>
        </p:sp>
      </p:grpSp>
      <p:sp>
        <p:nvSpPr>
          <p:cNvPr id="5" name="Rectangle 4"/>
          <p:cNvSpPr/>
          <p:nvPr/>
        </p:nvSpPr>
        <p:spPr>
          <a:xfrm>
            <a:off x="366386" y="3040312"/>
            <a:ext cx="8117505" cy="886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p:cNvSpPr/>
          <p:nvPr/>
        </p:nvSpPr>
        <p:spPr>
          <a:xfrm>
            <a:off x="2354094" y="1899114"/>
            <a:ext cx="1976220" cy="264311"/>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p:cNvGrpSpPr/>
          <p:nvPr/>
        </p:nvGrpSpPr>
        <p:grpSpPr>
          <a:xfrm>
            <a:off x="1720741" y="952987"/>
            <a:ext cx="382836" cy="626203"/>
            <a:chOff x="5586773" y="2053694"/>
            <a:chExt cx="345508" cy="647111"/>
          </a:xfrm>
          <a:solidFill>
            <a:schemeClr val="accent1">
              <a:lumMod val="75000"/>
            </a:schemeClr>
          </a:solidFill>
        </p:grpSpPr>
        <p:sp>
          <p:nvSpPr>
            <p:cNvPr id="1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19" name="Rectangle 18"/>
          <p:cNvSpPr/>
          <p:nvPr/>
        </p:nvSpPr>
        <p:spPr>
          <a:xfrm>
            <a:off x="1656942" y="1592839"/>
            <a:ext cx="439257" cy="264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p:cNvGrpSpPr/>
          <p:nvPr/>
        </p:nvGrpSpPr>
        <p:grpSpPr>
          <a:xfrm>
            <a:off x="8501353" y="2138003"/>
            <a:ext cx="3286829" cy="555257"/>
            <a:chOff x="288039" y="5758311"/>
            <a:chExt cx="3286829" cy="555257"/>
          </a:xfrm>
        </p:grpSpPr>
        <p:sp>
          <p:nvSpPr>
            <p:cNvPr id="22" name="Content Placeholder 3">
              <a:extLst>
                <a:ext uri="{FF2B5EF4-FFF2-40B4-BE49-F238E27FC236}">
                  <a16:creationId xmlns:a16="http://schemas.microsoft.com/office/drawing/2014/main" id="{53263F70-17F1-44EA-88C5-4E32322DE302}"/>
                </a:ext>
              </a:extLst>
            </p:cNvPr>
            <p:cNvSpPr txBox="1">
              <a:spLocks/>
            </p:cNvSpPr>
            <p:nvPr/>
          </p:nvSpPr>
          <p:spPr>
            <a:xfrm>
              <a:off x="850555" y="5758311"/>
              <a:ext cx="2724313" cy="55525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Add Entry </a:t>
              </a:r>
              <a:r>
                <a:rPr lang="en-IN" sz="1600" dirty="0"/>
                <a:t>to add new Task type</a:t>
              </a:r>
            </a:p>
          </p:txBody>
        </p:sp>
        <p:sp>
          <p:nvSpPr>
            <p:cNvPr id="23" name="Pentagon 46">
              <a:extLst>
                <a:ext uri="{FF2B5EF4-FFF2-40B4-BE49-F238E27FC236}">
                  <a16:creationId xmlns:a16="http://schemas.microsoft.com/office/drawing/2014/main" id="{F032F5F6-C768-4CBC-9FBB-877B877AB309}"/>
                </a:ext>
              </a:extLst>
            </p:cNvPr>
            <p:cNvSpPr/>
            <p:nvPr/>
          </p:nvSpPr>
          <p:spPr>
            <a:xfrm>
              <a:off x="288039" y="5758311"/>
              <a:ext cx="562897" cy="30531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endParaRPr lang="en-IN" sz="1600" b="1" dirty="0"/>
            </a:p>
          </p:txBody>
        </p:sp>
      </p:grpSp>
      <p:sp>
        <p:nvSpPr>
          <p:cNvPr id="16" name="Rectangle 15"/>
          <p:cNvSpPr/>
          <p:nvPr/>
        </p:nvSpPr>
        <p:spPr>
          <a:xfrm>
            <a:off x="7983210" y="2163425"/>
            <a:ext cx="500682" cy="287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 name="Group 23"/>
          <p:cNvGrpSpPr/>
          <p:nvPr/>
        </p:nvGrpSpPr>
        <p:grpSpPr>
          <a:xfrm rot="10800000">
            <a:off x="3163539" y="2117987"/>
            <a:ext cx="413167" cy="626203"/>
            <a:chOff x="5547896" y="2053694"/>
            <a:chExt cx="372882" cy="647111"/>
          </a:xfrm>
          <a:solidFill>
            <a:schemeClr val="accent1">
              <a:lumMod val="75000"/>
            </a:schemeClr>
          </a:solidFill>
        </p:grpSpPr>
        <p:sp>
          <p:nvSpPr>
            <p:cNvPr id="25"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0800000">
              <a:off x="5547896" y="2129955"/>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407037" y="4074241"/>
            <a:ext cx="5080695" cy="2520956"/>
          </a:xfrm>
          <a:prstGeom prst="rect">
            <a:avLst/>
          </a:prstGeom>
          <a:ln>
            <a:noFill/>
          </a:ln>
          <a:effectLst>
            <a:outerShdw blurRad="292100" dist="139700" dir="2700000" algn="tl" rotWithShape="0">
              <a:srgbClr val="333333">
                <a:alpha val="65000"/>
              </a:srgbClr>
            </a:outerShdw>
          </a:effectLst>
        </p:spPr>
      </p:pic>
      <p:grpSp>
        <p:nvGrpSpPr>
          <p:cNvPr id="28" name="Group 27"/>
          <p:cNvGrpSpPr/>
          <p:nvPr/>
        </p:nvGrpSpPr>
        <p:grpSpPr>
          <a:xfrm>
            <a:off x="5436660" y="4136361"/>
            <a:ext cx="3595512" cy="2375238"/>
            <a:chOff x="288040" y="5234159"/>
            <a:chExt cx="3595512" cy="2375238"/>
          </a:xfrm>
        </p:grpSpPr>
        <p:sp>
          <p:nvSpPr>
            <p:cNvPr id="29" name="Content Placeholder 3">
              <a:extLst>
                <a:ext uri="{FF2B5EF4-FFF2-40B4-BE49-F238E27FC236}">
                  <a16:creationId xmlns:a16="http://schemas.microsoft.com/office/drawing/2014/main" id="{53263F70-17F1-44EA-88C5-4E32322DE302}"/>
                </a:ext>
              </a:extLst>
            </p:cNvPr>
            <p:cNvSpPr txBox="1">
              <a:spLocks/>
            </p:cNvSpPr>
            <p:nvPr/>
          </p:nvSpPr>
          <p:spPr>
            <a:xfrm>
              <a:off x="736253" y="5234159"/>
              <a:ext cx="3147299" cy="237523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Task Type Code – </a:t>
              </a:r>
              <a:r>
                <a:rPr lang="en-US" sz="1600" dirty="0"/>
                <a:t>enter the unique number</a:t>
              </a:r>
            </a:p>
            <a:p>
              <a:pPr marL="0" indent="0">
                <a:buNone/>
              </a:pPr>
              <a:r>
                <a:rPr lang="en-US" sz="1600" b="1" dirty="0"/>
                <a:t>Description – </a:t>
              </a:r>
              <a:r>
                <a:rPr lang="en-US" sz="1600" dirty="0"/>
                <a:t>Task name</a:t>
              </a:r>
              <a:endParaRPr lang="en-US" sz="1600" b="1" dirty="0"/>
            </a:p>
            <a:p>
              <a:pPr marL="0" indent="0">
                <a:buNone/>
              </a:pPr>
              <a:r>
                <a:rPr lang="en-US" sz="1600" b="1" dirty="0"/>
                <a:t>Is Review Task </a:t>
              </a:r>
              <a:r>
                <a:rPr lang="en-US" sz="1600" dirty="0"/>
                <a:t>– Not applicable</a:t>
              </a:r>
            </a:p>
            <a:p>
              <a:pPr marL="0" indent="0">
                <a:buNone/>
              </a:pPr>
              <a:r>
                <a:rPr lang="en-US" sz="1600" b="1" dirty="0"/>
                <a:t>Instruction</a:t>
              </a:r>
              <a:r>
                <a:rPr lang="en-US" sz="1600" dirty="0"/>
                <a:t> –Task instruction text</a:t>
              </a:r>
            </a:p>
            <a:p>
              <a:pPr marL="0" indent="0">
                <a:buNone/>
              </a:pPr>
              <a:r>
                <a:rPr lang="en-US" sz="1600" b="1" dirty="0"/>
                <a:t>Active Flag </a:t>
              </a:r>
              <a:r>
                <a:rPr lang="en-US" sz="1600" dirty="0"/>
                <a:t>- enable/disable Task type</a:t>
              </a:r>
            </a:p>
            <a:p>
              <a:pPr marL="0" indent="0">
                <a:buNone/>
              </a:pPr>
              <a:r>
                <a:rPr lang="en-US" sz="1600" dirty="0"/>
                <a:t>Click </a:t>
              </a:r>
              <a:r>
                <a:rPr lang="en-US" sz="1600" b="1" dirty="0"/>
                <a:t>Save</a:t>
              </a:r>
              <a:r>
                <a:rPr lang="en-US" sz="1600" dirty="0"/>
                <a:t> button</a:t>
              </a:r>
            </a:p>
          </p:txBody>
        </p:sp>
        <p:sp>
          <p:nvSpPr>
            <p:cNvPr id="30" name="Pentagon 46">
              <a:extLst>
                <a:ext uri="{FF2B5EF4-FFF2-40B4-BE49-F238E27FC236}">
                  <a16:creationId xmlns:a16="http://schemas.microsoft.com/office/drawing/2014/main" id="{F032F5F6-C768-4CBC-9FBB-877B877AB309}"/>
                </a:ext>
              </a:extLst>
            </p:cNvPr>
            <p:cNvSpPr/>
            <p:nvPr/>
          </p:nvSpPr>
          <p:spPr>
            <a:xfrm>
              <a:off x="288040" y="5758311"/>
              <a:ext cx="428138" cy="26477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4</a:t>
              </a:r>
              <a:endParaRPr lang="en-IN" sz="1600" b="1" dirty="0"/>
            </a:p>
          </p:txBody>
        </p:sp>
      </p:grpSp>
      <p:sp>
        <p:nvSpPr>
          <p:cNvPr id="20" name="Rectangle 19"/>
          <p:cNvSpPr/>
          <p:nvPr/>
        </p:nvSpPr>
        <p:spPr>
          <a:xfrm>
            <a:off x="407037" y="4053655"/>
            <a:ext cx="5049990" cy="25415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11824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245747" y="992477"/>
            <a:ext cx="8258653" cy="348984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373051" y="2948183"/>
            <a:ext cx="7981373" cy="14931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p:cNvSpPr/>
          <p:nvPr/>
        </p:nvSpPr>
        <p:spPr>
          <a:xfrm>
            <a:off x="6505309" y="1841496"/>
            <a:ext cx="1885629" cy="269733"/>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p:cNvGrpSpPr/>
          <p:nvPr/>
        </p:nvGrpSpPr>
        <p:grpSpPr>
          <a:xfrm>
            <a:off x="1677878" y="911177"/>
            <a:ext cx="382836" cy="626203"/>
            <a:chOff x="5586773" y="2053694"/>
            <a:chExt cx="345508" cy="647111"/>
          </a:xfrm>
          <a:solidFill>
            <a:schemeClr val="accent1">
              <a:lumMod val="75000"/>
            </a:schemeClr>
          </a:solidFill>
        </p:grpSpPr>
        <p:sp>
          <p:nvSpPr>
            <p:cNvPr id="1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1</a:t>
              </a:r>
              <a:endParaRPr lang="en-IN" b="1" dirty="0">
                <a:solidFill>
                  <a:schemeClr val="bg1"/>
                </a:solidFill>
              </a:endParaRPr>
            </a:p>
          </p:txBody>
        </p:sp>
      </p:grpSp>
      <p:sp>
        <p:nvSpPr>
          <p:cNvPr id="19" name="Rectangle 18"/>
          <p:cNvSpPr/>
          <p:nvPr/>
        </p:nvSpPr>
        <p:spPr>
          <a:xfrm>
            <a:off x="1639993" y="1588291"/>
            <a:ext cx="455204" cy="229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p:cNvSpPr/>
          <p:nvPr/>
        </p:nvSpPr>
        <p:spPr>
          <a:xfrm>
            <a:off x="7817983" y="2152581"/>
            <a:ext cx="558269" cy="305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itle 1">
            <a:extLst>
              <a:ext uri="{FF2B5EF4-FFF2-40B4-BE49-F238E27FC236}">
                <a16:creationId xmlns:a16="http://schemas.microsoft.com/office/drawing/2014/main" id="{07D893B0-2A4D-4CA3-A620-3A64605CDC31}"/>
              </a:ext>
            </a:extLst>
          </p:cNvPr>
          <p:cNvSpPr txBox="1">
            <a:spLocks/>
          </p:cNvSpPr>
          <p:nvPr/>
        </p:nvSpPr>
        <p:spPr>
          <a:xfrm>
            <a:off x="2354094" y="92368"/>
            <a:ext cx="9435830"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Calibri" panose="020F0502020204030204" pitchFamily="34" charset="0"/>
                <a:cs typeface="Calibri" panose="020F0502020204030204" pitchFamily="34" charset="0"/>
              </a:rPr>
              <a:t>Code Table Maintenance – Task Section Mapping</a:t>
            </a:r>
          </a:p>
        </p:txBody>
      </p:sp>
      <p:sp>
        <p:nvSpPr>
          <p:cNvPr id="2" name="Slide Number Placeholder 1"/>
          <p:cNvSpPr>
            <a:spLocks noGrp="1"/>
          </p:cNvSpPr>
          <p:nvPr>
            <p:ph type="sldNum" sz="quarter" idx="12"/>
          </p:nvPr>
        </p:nvSpPr>
        <p:spPr/>
        <p:txBody>
          <a:bodyPr/>
          <a:lstStyle/>
          <a:p>
            <a:fld id="{80EA8F26-D01C-4D83-A07A-6FC2B1EB6704}" type="slidenum">
              <a:rPr lang="en-IN" smtClean="0"/>
              <a:t>65</a:t>
            </a:fld>
            <a:endParaRPr lang="en-IN" dirty="0"/>
          </a:p>
        </p:txBody>
      </p:sp>
      <p:grpSp>
        <p:nvGrpSpPr>
          <p:cNvPr id="7" name="Group 6"/>
          <p:cNvGrpSpPr/>
          <p:nvPr/>
        </p:nvGrpSpPr>
        <p:grpSpPr>
          <a:xfrm>
            <a:off x="8653070" y="872711"/>
            <a:ext cx="3051543" cy="1013108"/>
            <a:chOff x="342229" y="5758306"/>
            <a:chExt cx="3572028" cy="1013108"/>
          </a:xfrm>
        </p:grpSpPr>
        <p:sp>
          <p:nvSpPr>
            <p:cNvPr id="8"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3038382" cy="101310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General </a:t>
              </a:r>
              <a:r>
                <a:rPr lang="en-IN" sz="1600" dirty="0"/>
                <a:t>tab</a:t>
              </a:r>
            </a:p>
            <a:p>
              <a:pPr marL="0" indent="0">
                <a:buNone/>
              </a:pPr>
              <a:r>
                <a:rPr lang="en-US" sz="1600" dirty="0"/>
                <a:t>Click the </a:t>
              </a:r>
              <a:r>
                <a:rPr lang="en-US" sz="1600" b="1" dirty="0"/>
                <a:t>Task Section Mapping </a:t>
              </a:r>
              <a:r>
                <a:rPr lang="en-US" sz="1600" dirty="0"/>
                <a:t>table</a:t>
              </a:r>
              <a:endParaRPr lang="en-IN" sz="1600" dirty="0"/>
            </a:p>
          </p:txBody>
        </p:sp>
        <p:sp>
          <p:nvSpPr>
            <p:cNvPr id="9" name="Pentagon 46">
              <a:extLst>
                <a:ext uri="{FF2B5EF4-FFF2-40B4-BE49-F238E27FC236}">
                  <a16:creationId xmlns:a16="http://schemas.microsoft.com/office/drawing/2014/main" id="{F032F5F6-C768-4CBC-9FBB-877B877AB309}"/>
                </a:ext>
              </a:extLst>
            </p:cNvPr>
            <p:cNvSpPr/>
            <p:nvPr/>
          </p:nvSpPr>
          <p:spPr>
            <a:xfrm>
              <a:off x="342229" y="5758306"/>
              <a:ext cx="508707" cy="78937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 &amp; 2</a:t>
              </a:r>
            </a:p>
          </p:txBody>
        </p:sp>
      </p:grpSp>
      <p:grpSp>
        <p:nvGrpSpPr>
          <p:cNvPr id="10" name="Group 9"/>
          <p:cNvGrpSpPr/>
          <p:nvPr/>
        </p:nvGrpSpPr>
        <p:grpSpPr>
          <a:xfrm>
            <a:off x="8354424" y="3102934"/>
            <a:ext cx="3286829" cy="1901798"/>
            <a:chOff x="288039" y="5758311"/>
            <a:chExt cx="3286829" cy="1901798"/>
          </a:xfrm>
        </p:grpSpPr>
        <p:sp>
          <p:nvSpPr>
            <p:cNvPr id="11" name="Content Placeholder 3">
              <a:extLst>
                <a:ext uri="{FF2B5EF4-FFF2-40B4-BE49-F238E27FC236}">
                  <a16:creationId xmlns:a16="http://schemas.microsoft.com/office/drawing/2014/main" id="{53263F70-17F1-44EA-88C5-4E32322DE302}"/>
                </a:ext>
              </a:extLst>
            </p:cNvPr>
            <p:cNvSpPr txBox="1">
              <a:spLocks/>
            </p:cNvSpPr>
            <p:nvPr/>
          </p:nvSpPr>
          <p:spPr>
            <a:xfrm>
              <a:off x="850555" y="5758311"/>
              <a:ext cx="2724313" cy="190179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Mapped Task Sections are displayed with the following Action buttons:</a:t>
              </a:r>
              <a:endParaRPr lang="en-IN" sz="1600" b="1" dirty="0"/>
            </a:p>
            <a:p>
              <a:pPr marL="0" indent="0">
                <a:buNone/>
              </a:pPr>
              <a:r>
                <a:rPr lang="en-US" sz="1600" b="1" dirty="0"/>
                <a:t>Edit</a:t>
              </a:r>
              <a:r>
                <a:rPr lang="en-US" sz="1600" dirty="0"/>
                <a:t> – to update the Task type section mapping</a:t>
              </a:r>
            </a:p>
            <a:p>
              <a:pPr marL="0" indent="0">
                <a:buNone/>
              </a:pPr>
              <a:r>
                <a:rPr lang="en-US" sz="1600" b="1" dirty="0"/>
                <a:t>Delete</a:t>
              </a:r>
              <a:r>
                <a:rPr lang="en-US" sz="1600" dirty="0"/>
                <a:t> –to remove this section mapping</a:t>
              </a:r>
              <a:endParaRPr lang="en-IN" sz="1600" dirty="0"/>
            </a:p>
          </p:txBody>
        </p:sp>
        <p:sp>
          <p:nvSpPr>
            <p:cNvPr id="12" name="Pentagon 46">
              <a:extLst>
                <a:ext uri="{FF2B5EF4-FFF2-40B4-BE49-F238E27FC236}">
                  <a16:creationId xmlns:a16="http://schemas.microsoft.com/office/drawing/2014/main" id="{F032F5F6-C768-4CBC-9FBB-877B877AB309}"/>
                </a:ext>
              </a:extLst>
            </p:cNvPr>
            <p:cNvSpPr/>
            <p:nvPr/>
          </p:nvSpPr>
          <p:spPr>
            <a:xfrm>
              <a:off x="288039" y="5758311"/>
              <a:ext cx="562897" cy="30531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5</a:t>
              </a:r>
              <a:endParaRPr lang="en-IN" sz="1600" b="1" dirty="0"/>
            </a:p>
          </p:txBody>
        </p:sp>
      </p:grpSp>
      <p:grpSp>
        <p:nvGrpSpPr>
          <p:cNvPr id="21" name="Group 20"/>
          <p:cNvGrpSpPr/>
          <p:nvPr/>
        </p:nvGrpSpPr>
        <p:grpSpPr>
          <a:xfrm>
            <a:off x="8407259" y="2134441"/>
            <a:ext cx="3286829" cy="837122"/>
            <a:chOff x="288039" y="5758311"/>
            <a:chExt cx="3286829" cy="837122"/>
          </a:xfrm>
        </p:grpSpPr>
        <p:sp>
          <p:nvSpPr>
            <p:cNvPr id="22" name="Content Placeholder 3">
              <a:extLst>
                <a:ext uri="{FF2B5EF4-FFF2-40B4-BE49-F238E27FC236}">
                  <a16:creationId xmlns:a16="http://schemas.microsoft.com/office/drawing/2014/main" id="{53263F70-17F1-44EA-88C5-4E32322DE302}"/>
                </a:ext>
              </a:extLst>
            </p:cNvPr>
            <p:cNvSpPr txBox="1">
              <a:spLocks/>
            </p:cNvSpPr>
            <p:nvPr/>
          </p:nvSpPr>
          <p:spPr>
            <a:xfrm>
              <a:off x="850555" y="5758311"/>
              <a:ext cx="2724313" cy="83712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Add Entry </a:t>
              </a:r>
              <a:r>
                <a:rPr lang="en-IN" sz="1600" dirty="0"/>
                <a:t>to add new Task type - Section Mapping</a:t>
              </a:r>
            </a:p>
          </p:txBody>
        </p:sp>
        <p:sp>
          <p:nvSpPr>
            <p:cNvPr id="23" name="Pentagon 46">
              <a:extLst>
                <a:ext uri="{FF2B5EF4-FFF2-40B4-BE49-F238E27FC236}">
                  <a16:creationId xmlns:a16="http://schemas.microsoft.com/office/drawing/2014/main" id="{F032F5F6-C768-4CBC-9FBB-877B877AB309}"/>
                </a:ext>
              </a:extLst>
            </p:cNvPr>
            <p:cNvSpPr/>
            <p:nvPr/>
          </p:nvSpPr>
          <p:spPr>
            <a:xfrm>
              <a:off x="288039" y="5758311"/>
              <a:ext cx="562897" cy="305310"/>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endParaRPr lang="en-IN" sz="1600" b="1" dirty="0"/>
            </a:p>
          </p:txBody>
        </p:sp>
      </p:grpSp>
      <p:grpSp>
        <p:nvGrpSpPr>
          <p:cNvPr id="24" name="Group 23"/>
          <p:cNvGrpSpPr/>
          <p:nvPr/>
        </p:nvGrpSpPr>
        <p:grpSpPr>
          <a:xfrm>
            <a:off x="7468605" y="1194599"/>
            <a:ext cx="382836" cy="626203"/>
            <a:chOff x="5586773" y="2053694"/>
            <a:chExt cx="345508" cy="647111"/>
          </a:xfrm>
          <a:solidFill>
            <a:schemeClr val="accent1">
              <a:lumMod val="75000"/>
            </a:schemeClr>
          </a:solidFill>
        </p:grpSpPr>
        <p:sp>
          <p:nvSpPr>
            <p:cNvPr id="25"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a:off x="5605656" y="2144947"/>
              <a:ext cx="326625" cy="381663"/>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pic>
        <p:nvPicPr>
          <p:cNvPr id="27" name="Picture 26"/>
          <p:cNvPicPr>
            <a:picLocks noChangeAspect="1"/>
          </p:cNvPicPr>
          <p:nvPr/>
        </p:nvPicPr>
        <p:blipFill>
          <a:blip r:embed="rId4"/>
          <a:stretch>
            <a:fillRect/>
          </a:stretch>
        </p:blipFill>
        <p:spPr>
          <a:xfrm>
            <a:off x="400760" y="4748874"/>
            <a:ext cx="5965522" cy="1535042"/>
          </a:xfrm>
          <a:prstGeom prst="rect">
            <a:avLst/>
          </a:prstGeom>
          <a:ln>
            <a:noFill/>
          </a:ln>
          <a:effectLst>
            <a:outerShdw blurRad="292100" dist="139700" dir="2700000" algn="tl" rotWithShape="0">
              <a:srgbClr val="333333">
                <a:alpha val="65000"/>
              </a:srgbClr>
            </a:outerShdw>
          </a:effectLst>
        </p:spPr>
      </p:pic>
      <p:grpSp>
        <p:nvGrpSpPr>
          <p:cNvPr id="28" name="Group 24"/>
          <p:cNvGrpSpPr/>
          <p:nvPr/>
        </p:nvGrpSpPr>
        <p:grpSpPr>
          <a:xfrm>
            <a:off x="6366282" y="5117322"/>
            <a:ext cx="3555108" cy="1198715"/>
            <a:chOff x="694665" y="4124227"/>
            <a:chExt cx="4190028" cy="655404"/>
          </a:xfrm>
        </p:grpSpPr>
        <p:sp>
          <p:nvSpPr>
            <p:cNvPr id="29" name="Content Placeholder 3"/>
            <p:cNvSpPr txBox="1">
              <a:spLocks/>
            </p:cNvSpPr>
            <p:nvPr/>
          </p:nvSpPr>
          <p:spPr>
            <a:xfrm>
              <a:off x="1277132" y="4124227"/>
              <a:ext cx="3607561" cy="65540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Task Type Code </a:t>
              </a:r>
              <a:r>
                <a:rPr lang="en-US" sz="1600" dirty="0"/>
                <a:t>–  select Task type</a:t>
              </a:r>
            </a:p>
            <a:p>
              <a:pPr marL="0" indent="0">
                <a:buNone/>
              </a:pPr>
              <a:r>
                <a:rPr lang="en-US" sz="1600" b="1" dirty="0"/>
                <a:t>Section Code </a:t>
              </a:r>
              <a:r>
                <a:rPr lang="en-US" sz="1600" dirty="0"/>
                <a:t>– Select the editable Section name</a:t>
              </a:r>
            </a:p>
            <a:p>
              <a:pPr marL="0" lvl="0" indent="0">
                <a:buNone/>
              </a:pPr>
              <a:r>
                <a:rPr lang="en-US" sz="1600" dirty="0"/>
                <a:t>Click </a:t>
              </a:r>
              <a:r>
                <a:rPr lang="en-US" sz="1600" b="1" dirty="0"/>
                <a:t>Save </a:t>
              </a:r>
              <a:r>
                <a:rPr lang="en-US" sz="1600" dirty="0"/>
                <a:t>button.</a:t>
              </a:r>
              <a:endParaRPr lang="en-IN" sz="1600" dirty="0"/>
            </a:p>
          </p:txBody>
        </p:sp>
        <p:sp>
          <p:nvSpPr>
            <p:cNvPr id="30" name="Pentagon 29"/>
            <p:cNvSpPr/>
            <p:nvPr/>
          </p:nvSpPr>
          <p:spPr>
            <a:xfrm>
              <a:off x="694665" y="4371145"/>
              <a:ext cx="582467" cy="27865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a:p>
          </p:txBody>
        </p:sp>
      </p:grpSp>
      <p:sp>
        <p:nvSpPr>
          <p:cNvPr id="31" name="Rectangle 30"/>
          <p:cNvSpPr/>
          <p:nvPr/>
        </p:nvSpPr>
        <p:spPr>
          <a:xfrm>
            <a:off x="425579" y="4748874"/>
            <a:ext cx="5915883" cy="1522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091001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770242" y="73740"/>
            <a:ext cx="702365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Map Maintenance</a:t>
            </a:r>
          </a:p>
        </p:txBody>
      </p:sp>
      <p:sp>
        <p:nvSpPr>
          <p:cNvPr id="2" name="Slide Number Placeholder 1"/>
          <p:cNvSpPr>
            <a:spLocks noGrp="1"/>
          </p:cNvSpPr>
          <p:nvPr>
            <p:ph type="sldNum" sz="quarter" idx="12"/>
          </p:nvPr>
        </p:nvSpPr>
        <p:spPr/>
        <p:txBody>
          <a:bodyPr/>
          <a:lstStyle/>
          <a:p>
            <a:fld id="{80EA8F26-D01C-4D83-A07A-6FC2B1EB6704}" type="slidenum">
              <a:rPr lang="en-IN" smtClean="0"/>
              <a:t>66</a:t>
            </a:fld>
            <a:endParaRPr lang="en-IN" dirty="0"/>
          </a:p>
        </p:txBody>
      </p:sp>
      <p:sp>
        <p:nvSpPr>
          <p:cNvPr id="16" name="Rectangle 15"/>
          <p:cNvSpPr/>
          <p:nvPr/>
        </p:nvSpPr>
        <p:spPr>
          <a:xfrm>
            <a:off x="696838" y="1227475"/>
            <a:ext cx="11170460" cy="286232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Used to create an </a:t>
            </a:r>
            <a:r>
              <a:rPr lang="en-US" sz="2000" b="1" dirty="0"/>
              <a:t>route log </a:t>
            </a:r>
            <a:r>
              <a:rPr lang="en-US" sz="2000" dirty="0"/>
              <a:t>or map (approval process flow) with stop(s)</a:t>
            </a:r>
          </a:p>
          <a:p>
            <a:pPr marL="342900" indent="-342900">
              <a:lnSpc>
                <a:spcPct val="150000"/>
              </a:lnSpc>
              <a:buFont typeface="Arial" panose="020B0604020202020204" pitchFamily="34" charset="0"/>
              <a:buChar char="•"/>
            </a:pPr>
            <a:r>
              <a:rPr lang="en-US" sz="2000" dirty="0"/>
              <a:t>Each stop can have a </a:t>
            </a:r>
            <a:r>
              <a:rPr lang="en-US" sz="2000" b="1" dirty="0"/>
              <a:t>named user </a:t>
            </a:r>
            <a:r>
              <a:rPr lang="en-US" sz="2000" dirty="0"/>
              <a:t>or </a:t>
            </a:r>
            <a:r>
              <a:rPr lang="en-US" sz="2000" b="1" dirty="0"/>
              <a:t>role</a:t>
            </a:r>
            <a:r>
              <a:rPr lang="en-US" sz="2000" dirty="0"/>
              <a:t> as approver</a:t>
            </a:r>
          </a:p>
          <a:p>
            <a:pPr marL="342900" indent="-342900">
              <a:lnSpc>
                <a:spcPct val="150000"/>
              </a:lnSpc>
              <a:buFont typeface="Arial" panose="020B0604020202020204" pitchFamily="34" charset="0"/>
              <a:buChar char="•"/>
            </a:pPr>
            <a:r>
              <a:rPr lang="en-US" sz="2000" dirty="0"/>
              <a:t>If role is added in stop as approver, then RISE will auto pick up the users in that role</a:t>
            </a:r>
          </a:p>
          <a:p>
            <a:pPr marL="342900" indent="-342900">
              <a:lnSpc>
                <a:spcPct val="150000"/>
              </a:lnSpc>
              <a:buFont typeface="Arial" panose="020B0604020202020204" pitchFamily="34" charset="0"/>
              <a:buChar char="•"/>
            </a:pPr>
            <a:r>
              <a:rPr lang="en-US" sz="2000" dirty="0"/>
              <a:t>Allows to view, edit or delete maps</a:t>
            </a:r>
          </a:p>
          <a:p>
            <a:pPr marL="342900" indent="-342900">
              <a:lnSpc>
                <a:spcPct val="150000"/>
              </a:lnSpc>
              <a:buFont typeface="Arial" panose="020B0604020202020204" pitchFamily="34" charset="0"/>
              <a:buChar char="•"/>
            </a:pPr>
            <a:r>
              <a:rPr lang="en-US" sz="2000" dirty="0"/>
              <a:t>Map can be created for routing or evaluation</a:t>
            </a:r>
          </a:p>
          <a:p>
            <a:pPr marL="342900" indent="-342900">
              <a:lnSpc>
                <a:spcPct val="150000"/>
              </a:lnSpc>
              <a:buFont typeface="Arial" panose="020B0604020202020204" pitchFamily="34" charset="0"/>
              <a:buChar char="•"/>
            </a:pPr>
            <a:r>
              <a:rPr lang="en-US" sz="2000" dirty="0"/>
              <a:t>For each stop a Primary approver &amp; Alternate approvers can be added</a:t>
            </a:r>
          </a:p>
        </p:txBody>
      </p:sp>
    </p:spTree>
    <p:extLst>
      <p:ext uri="{BB962C8B-B14F-4D97-AF65-F5344CB8AC3E}">
        <p14:creationId xmlns:p14="http://schemas.microsoft.com/office/powerpoint/2010/main" val="2502468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6071978" y="954557"/>
            <a:ext cx="2285714" cy="657143"/>
          </a:xfrm>
          <a:prstGeom prst="rect">
            <a:avLst/>
          </a:prstGeom>
          <a:ln>
            <a:noFill/>
          </a:ln>
          <a:effectLst>
            <a:outerShdw blurRad="292100" dist="139700" dir="2700000" algn="tl" rotWithShape="0">
              <a:srgbClr val="333333">
                <a:alpha val="65000"/>
              </a:srgbClr>
            </a:outerShdw>
          </a:effectLst>
        </p:spPr>
      </p:pic>
      <p:pic>
        <p:nvPicPr>
          <p:cNvPr id="36" name="Picture 35"/>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277475" y="1992885"/>
            <a:ext cx="9098899" cy="163735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871627" y="119443"/>
            <a:ext cx="5476335" cy="618240"/>
          </a:xfrm>
        </p:spPr>
        <p:txBody>
          <a:bodyPr vert="horz" lIns="91440" tIns="45720" rIns="91440" bIns="45720" rtlCol="0" anchor="ctr">
            <a:normAutofit/>
          </a:bodyPr>
          <a:lstStyle/>
          <a:p>
            <a:r>
              <a:rPr lang="en-IN" sz="3200" b="1" dirty="0">
                <a:latin typeface="Calibri" panose="020F0502020204030204" pitchFamily="34" charset="0"/>
                <a:cs typeface="Calibri" panose="020F0502020204030204" pitchFamily="34" charset="0"/>
              </a:rPr>
              <a:t>Map Maintenance – List View</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67</a:t>
            </a:fld>
            <a:endParaRPr lang="en-IN" dirty="0"/>
          </a:p>
        </p:txBody>
      </p:sp>
      <p:sp>
        <p:nvSpPr>
          <p:cNvPr id="10" name="Rectangle 9"/>
          <p:cNvSpPr/>
          <p:nvPr/>
        </p:nvSpPr>
        <p:spPr>
          <a:xfrm>
            <a:off x="400050" y="2708276"/>
            <a:ext cx="8859545" cy="856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p:cNvGrpSpPr/>
          <p:nvPr/>
        </p:nvGrpSpPr>
        <p:grpSpPr>
          <a:xfrm>
            <a:off x="8357692" y="816025"/>
            <a:ext cx="3533864" cy="807867"/>
            <a:chOff x="8040448" y="1377538"/>
            <a:chExt cx="3533864" cy="807867"/>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8"/>
              <a:ext cx="2895309" cy="807867"/>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Map Maintenance</a:t>
              </a:r>
              <a:r>
                <a:rPr lang="en-US" sz="1600" dirty="0">
                  <a:cs typeface="Calibri" panose="020F0502020204030204" pitchFamily="34" charset="0"/>
                </a:rPr>
                <a:t> from the Admin Dashboard</a:t>
              </a:r>
            </a:p>
          </p:txBody>
        </p:sp>
      </p:grpSp>
      <p:sp>
        <p:nvSpPr>
          <p:cNvPr id="8" name="Rectangle 7"/>
          <p:cNvSpPr/>
          <p:nvPr/>
        </p:nvSpPr>
        <p:spPr>
          <a:xfrm>
            <a:off x="7247780" y="3257088"/>
            <a:ext cx="280220" cy="275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endParaRPr lang="en-IN" b="1" dirty="0"/>
          </a:p>
        </p:txBody>
      </p:sp>
      <p:sp>
        <p:nvSpPr>
          <p:cNvPr id="9" name="Rectangle 8"/>
          <p:cNvSpPr/>
          <p:nvPr/>
        </p:nvSpPr>
        <p:spPr>
          <a:xfrm>
            <a:off x="8063287" y="2035419"/>
            <a:ext cx="993809" cy="293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Down Arrow 10"/>
          <p:cNvSpPr/>
          <p:nvPr/>
        </p:nvSpPr>
        <p:spPr>
          <a:xfrm>
            <a:off x="6945438" y="1567754"/>
            <a:ext cx="442452" cy="46766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8" name="Group 37"/>
          <p:cNvGrpSpPr/>
          <p:nvPr/>
        </p:nvGrpSpPr>
        <p:grpSpPr>
          <a:xfrm>
            <a:off x="3944958" y="3564324"/>
            <a:ext cx="5051289" cy="2136879"/>
            <a:chOff x="3792364" y="5343911"/>
            <a:chExt cx="5051289" cy="2136879"/>
          </a:xfrm>
        </p:grpSpPr>
        <p:sp>
          <p:nvSpPr>
            <p:cNvPr id="39" name="Content Placeholder 3">
              <a:extLst>
                <a:ext uri="{FF2B5EF4-FFF2-40B4-BE49-F238E27FC236}">
                  <a16:creationId xmlns:a16="http://schemas.microsoft.com/office/drawing/2014/main" id="{53263F70-17F1-44EA-88C5-4E32322DE302}"/>
                </a:ext>
              </a:extLst>
            </p:cNvPr>
            <p:cNvSpPr txBox="1">
              <a:spLocks/>
            </p:cNvSpPr>
            <p:nvPr/>
          </p:nvSpPr>
          <p:spPr>
            <a:xfrm>
              <a:off x="3792364" y="5928507"/>
              <a:ext cx="5051289" cy="155228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Available Maps are displayed with the following Action buttons:</a:t>
              </a:r>
              <a:endParaRPr lang="en-IN" sz="1600" b="1" dirty="0"/>
            </a:p>
            <a:p>
              <a:pPr marL="0" indent="0">
                <a:buNone/>
              </a:pPr>
              <a:r>
                <a:rPr lang="en-US" sz="1600" b="1" dirty="0"/>
                <a:t>View – </a:t>
              </a:r>
              <a:r>
                <a:rPr lang="en-US" sz="1600" dirty="0"/>
                <a:t>to open and see the Map details</a:t>
              </a:r>
            </a:p>
            <a:p>
              <a:pPr marL="0" indent="0">
                <a:buNone/>
              </a:pPr>
              <a:r>
                <a:rPr lang="en-US" sz="1600" b="1" dirty="0"/>
                <a:t>Edit</a:t>
              </a:r>
              <a:r>
                <a:rPr lang="en-US" sz="1600" dirty="0"/>
                <a:t> – to update the Map details</a:t>
              </a:r>
            </a:p>
            <a:p>
              <a:pPr marL="0" indent="0">
                <a:buNone/>
              </a:pPr>
              <a:r>
                <a:rPr lang="en-US" sz="1600" b="1" dirty="0"/>
                <a:t>Delete</a:t>
              </a:r>
              <a:r>
                <a:rPr lang="en-US" sz="1600" dirty="0"/>
                <a:t> –to remove this Map from Database</a:t>
              </a:r>
              <a:endParaRPr lang="en-IN" sz="1600" dirty="0"/>
            </a:p>
          </p:txBody>
        </p:sp>
        <p:sp>
          <p:nvSpPr>
            <p:cNvPr id="40" name="Pentagon 46">
              <a:extLst>
                <a:ext uri="{FF2B5EF4-FFF2-40B4-BE49-F238E27FC236}">
                  <a16:creationId xmlns:a16="http://schemas.microsoft.com/office/drawing/2014/main" id="{F032F5F6-C768-4CBC-9FBB-877B877AB309}"/>
                </a:ext>
              </a:extLst>
            </p:cNvPr>
            <p:cNvSpPr/>
            <p:nvPr/>
          </p:nvSpPr>
          <p:spPr>
            <a:xfrm rot="16200000">
              <a:off x="8379952" y="5486070"/>
              <a:ext cx="584595" cy="30027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grpSp>
        <p:nvGrpSpPr>
          <p:cNvPr id="19" name="Group 18"/>
          <p:cNvGrpSpPr/>
          <p:nvPr/>
        </p:nvGrpSpPr>
        <p:grpSpPr>
          <a:xfrm>
            <a:off x="9057096" y="1744875"/>
            <a:ext cx="2834460" cy="1160557"/>
            <a:chOff x="8040448" y="1377538"/>
            <a:chExt cx="2834460" cy="1160557"/>
          </a:xfrm>
        </p:grpSpPr>
        <p:grpSp>
          <p:nvGrpSpPr>
            <p:cNvPr id="20" name="Group 19"/>
            <p:cNvGrpSpPr/>
            <p:nvPr/>
          </p:nvGrpSpPr>
          <p:grpSpPr>
            <a:xfrm rot="5400000">
              <a:off x="8170630" y="1474103"/>
              <a:ext cx="378191" cy="638556"/>
              <a:chOff x="5579461" y="2053694"/>
              <a:chExt cx="341317" cy="647111"/>
            </a:xfrm>
            <a:solidFill>
              <a:schemeClr val="accent1">
                <a:lumMod val="75000"/>
              </a:schemeClr>
            </a:solidFill>
          </p:grpSpPr>
          <p:sp>
            <p:nvSpPr>
              <p:cNvPr id="2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1" name="Content Placeholder 3"/>
            <p:cNvSpPr txBox="1">
              <a:spLocks/>
            </p:cNvSpPr>
            <p:nvPr/>
          </p:nvSpPr>
          <p:spPr bwMode="auto">
            <a:xfrm>
              <a:off x="8679003" y="1377538"/>
              <a:ext cx="2195905" cy="1160557"/>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Create New Map. </a:t>
              </a:r>
              <a:r>
                <a:rPr lang="en-US" sz="1600" dirty="0">
                  <a:cs typeface="Calibri" panose="020F0502020204030204" pitchFamily="34" charset="0"/>
                </a:rPr>
                <a:t>To create a new Route Map</a:t>
              </a:r>
            </a:p>
          </p:txBody>
        </p:sp>
      </p:grpSp>
      <p:sp>
        <p:nvSpPr>
          <p:cNvPr id="3" name="Rectangle 2"/>
          <p:cNvSpPr/>
          <p:nvPr/>
        </p:nvSpPr>
        <p:spPr>
          <a:xfrm>
            <a:off x="8713678" y="3868785"/>
            <a:ext cx="206770" cy="273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Tree>
    <p:extLst>
      <p:ext uri="{BB962C8B-B14F-4D97-AF65-F5344CB8AC3E}">
        <p14:creationId xmlns:p14="http://schemas.microsoft.com/office/powerpoint/2010/main" val="746856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159869" y="677175"/>
            <a:ext cx="1209524" cy="400000"/>
          </a:xfrm>
          <a:prstGeom prst="rect">
            <a:avLst/>
          </a:prstGeom>
        </p:spPr>
      </p:pic>
      <p:pic>
        <p:nvPicPr>
          <p:cNvPr id="15" name="Picture 14"/>
          <p:cNvPicPr>
            <a:picLocks noChangeAspect="1"/>
          </p:cNvPicPr>
          <p:nvPr/>
        </p:nvPicPr>
        <p:blipFill>
          <a:blip r:embed="rId3"/>
          <a:stretch>
            <a:fillRect/>
          </a:stretch>
        </p:blipFill>
        <p:spPr>
          <a:xfrm>
            <a:off x="311687" y="1327488"/>
            <a:ext cx="8209954" cy="3877457"/>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731660" y="6460"/>
            <a:ext cx="7269590"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Map Maintenance – Create New Map (I)</a:t>
            </a:r>
          </a:p>
        </p:txBody>
      </p:sp>
      <p:grpSp>
        <p:nvGrpSpPr>
          <p:cNvPr id="7" name="Group 6"/>
          <p:cNvGrpSpPr/>
          <p:nvPr/>
        </p:nvGrpSpPr>
        <p:grpSpPr>
          <a:xfrm>
            <a:off x="8406581" y="1327488"/>
            <a:ext cx="3428181" cy="2792143"/>
            <a:chOff x="27014" y="5244702"/>
            <a:chExt cx="4012907" cy="2792143"/>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791472" y="5244702"/>
              <a:ext cx="3248449" cy="279214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the following details:</a:t>
              </a:r>
            </a:p>
            <a:p>
              <a:pPr marL="0" indent="0">
                <a:buNone/>
              </a:pPr>
              <a:r>
                <a:rPr lang="en-US" sz="1600" b="1" dirty="0"/>
                <a:t>Department </a:t>
              </a:r>
              <a:r>
                <a:rPr lang="en-US" sz="1600" dirty="0"/>
                <a:t>– select NTU if the Map is applicable to all the units</a:t>
              </a:r>
            </a:p>
            <a:p>
              <a:pPr marL="0" indent="0">
                <a:buNone/>
              </a:pPr>
              <a:r>
                <a:rPr lang="en-US" sz="1600" b="1" dirty="0"/>
                <a:t>Type</a:t>
              </a:r>
              <a:r>
                <a:rPr lang="en-US" sz="1600" dirty="0"/>
                <a:t> – Select </a:t>
              </a:r>
              <a:r>
                <a:rPr lang="en-US" sz="1600" b="1" dirty="0"/>
                <a:t>Routing</a:t>
              </a:r>
              <a:r>
                <a:rPr lang="en-US" sz="1600" dirty="0"/>
                <a:t> for approval and </a:t>
              </a:r>
              <a:r>
                <a:rPr lang="en-US" sz="1600" b="1" dirty="0"/>
                <a:t>Evaluation</a:t>
              </a:r>
              <a:r>
                <a:rPr lang="en-US" sz="1600" dirty="0"/>
                <a:t> for proposal evaluation map</a:t>
              </a:r>
            </a:p>
            <a:p>
              <a:pPr marL="0" indent="0">
                <a:buNone/>
              </a:pPr>
              <a:r>
                <a:rPr lang="en-US" sz="1600" b="1" dirty="0"/>
                <a:t>Map Name &amp; Description for map </a:t>
              </a:r>
              <a:r>
                <a:rPr lang="en-US" sz="1600" dirty="0"/>
                <a:t>– enter the name and description</a:t>
              </a:r>
              <a:endParaRPr lang="en-US" sz="1600" b="1" dirty="0"/>
            </a:p>
            <a:p>
              <a:pPr marL="0" indent="0">
                <a:buNone/>
              </a:pPr>
              <a:endParaRPr lang="en-IN" sz="1600" dirty="0"/>
            </a:p>
          </p:txBody>
        </p:sp>
        <p:sp>
          <p:nvSpPr>
            <p:cNvPr id="10" name="Pentagon 46">
              <a:extLst>
                <a:ext uri="{FF2B5EF4-FFF2-40B4-BE49-F238E27FC236}">
                  <a16:creationId xmlns:a16="http://schemas.microsoft.com/office/drawing/2014/main" id="{F032F5F6-C768-4CBC-9FBB-877B877AB309}"/>
                </a:ext>
              </a:extLst>
            </p:cNvPr>
            <p:cNvSpPr/>
            <p:nvPr/>
          </p:nvSpPr>
          <p:spPr>
            <a:xfrm>
              <a:off x="27014" y="6214702"/>
              <a:ext cx="764458" cy="34773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68</a:t>
            </a:fld>
            <a:endParaRPr lang="en-IN" dirty="0"/>
          </a:p>
        </p:txBody>
      </p:sp>
      <p:sp>
        <p:nvSpPr>
          <p:cNvPr id="4" name="Rectangle 3"/>
          <p:cNvSpPr/>
          <p:nvPr/>
        </p:nvSpPr>
        <p:spPr>
          <a:xfrm>
            <a:off x="311687" y="1658266"/>
            <a:ext cx="8094894" cy="1170006"/>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Content Placeholder 3">
            <a:extLst>
              <a:ext uri="{FF2B5EF4-FFF2-40B4-BE49-F238E27FC236}">
                <a16:creationId xmlns:a16="http://schemas.microsoft.com/office/drawing/2014/main" id="{53263F70-17F1-44EA-88C5-4E32322DE302}"/>
              </a:ext>
            </a:extLst>
          </p:cNvPr>
          <p:cNvSpPr txBox="1">
            <a:spLocks/>
          </p:cNvSpPr>
          <p:nvPr/>
        </p:nvSpPr>
        <p:spPr>
          <a:xfrm>
            <a:off x="9059649" y="4424510"/>
            <a:ext cx="2775113" cy="1241060"/>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a:t>
            </a:r>
            <a:r>
              <a:rPr lang="en-US" sz="1600" b="1" dirty="0"/>
              <a:t> Add Approver </a:t>
            </a:r>
            <a:r>
              <a:rPr lang="en-US" sz="1600" dirty="0"/>
              <a:t>button to add the approver Persons/Role.</a:t>
            </a:r>
          </a:p>
          <a:p>
            <a:pPr marL="0" indent="0">
              <a:buNone/>
            </a:pPr>
            <a:r>
              <a:rPr lang="en-US" sz="1600" dirty="0"/>
              <a:t>Click </a:t>
            </a:r>
            <a:r>
              <a:rPr lang="en-US" sz="1600" b="1" dirty="0"/>
              <a:t>Save</a:t>
            </a:r>
            <a:r>
              <a:rPr lang="en-US" sz="1600" dirty="0"/>
              <a:t> button</a:t>
            </a:r>
          </a:p>
        </p:txBody>
      </p:sp>
      <p:grpSp>
        <p:nvGrpSpPr>
          <p:cNvPr id="33" name="Group 32"/>
          <p:cNvGrpSpPr/>
          <p:nvPr/>
        </p:nvGrpSpPr>
        <p:grpSpPr>
          <a:xfrm>
            <a:off x="311687" y="4913244"/>
            <a:ext cx="3655588" cy="1736629"/>
            <a:chOff x="311687" y="4794033"/>
            <a:chExt cx="3655588" cy="1736629"/>
          </a:xfrm>
        </p:grpSpPr>
        <p:sp>
          <p:nvSpPr>
            <p:cNvPr id="25" name="Content Placeholder 3">
              <a:extLst>
                <a:ext uri="{FF2B5EF4-FFF2-40B4-BE49-F238E27FC236}">
                  <a16:creationId xmlns:a16="http://schemas.microsoft.com/office/drawing/2014/main" id="{53263F70-17F1-44EA-88C5-4E32322DE302}"/>
                </a:ext>
              </a:extLst>
            </p:cNvPr>
            <p:cNvSpPr txBox="1">
              <a:spLocks/>
            </p:cNvSpPr>
            <p:nvPr/>
          </p:nvSpPr>
          <p:spPr>
            <a:xfrm>
              <a:off x="311687" y="5177483"/>
              <a:ext cx="3477862" cy="1353179"/>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a:t>
              </a:r>
              <a:r>
                <a:rPr lang="en-US" sz="1600" b="1" dirty="0"/>
                <a:t>Stop 1 name</a:t>
              </a:r>
            </a:p>
            <a:p>
              <a:pPr marL="0" indent="0">
                <a:buNone/>
              </a:pPr>
              <a:r>
                <a:rPr lang="en-US" sz="1600" b="1" dirty="0"/>
                <a:t>Approve by – </a:t>
              </a:r>
              <a:r>
                <a:rPr lang="en-US" sz="1600" dirty="0"/>
                <a:t>select Person/Role</a:t>
              </a:r>
            </a:p>
            <a:p>
              <a:pPr marL="0" indent="0">
                <a:buNone/>
              </a:pPr>
              <a:r>
                <a:rPr lang="en-US" sz="1600" b="1" dirty="0"/>
                <a:t>Search &amp; Select </a:t>
              </a:r>
              <a:r>
                <a:rPr lang="en-US" sz="1600" dirty="0"/>
                <a:t>Person/Role name</a:t>
              </a:r>
            </a:p>
            <a:p>
              <a:pPr marL="0" indent="0">
                <a:buNone/>
              </a:pPr>
              <a:r>
                <a:rPr lang="en-US" sz="1600" dirty="0"/>
                <a:t>Enter </a:t>
              </a:r>
              <a:r>
                <a:rPr lang="en-US" sz="1600" b="1" dirty="0"/>
                <a:t>Description </a:t>
              </a:r>
              <a:r>
                <a:rPr lang="en-US" sz="1600" dirty="0"/>
                <a:t>of the stop</a:t>
              </a:r>
            </a:p>
          </p:txBody>
        </p:sp>
        <p:grpSp>
          <p:nvGrpSpPr>
            <p:cNvPr id="22" name="Group 21"/>
            <p:cNvGrpSpPr/>
            <p:nvPr/>
          </p:nvGrpSpPr>
          <p:grpSpPr>
            <a:xfrm>
              <a:off x="3611823" y="4794033"/>
              <a:ext cx="355452" cy="664314"/>
              <a:chOff x="3611823" y="4794033"/>
              <a:chExt cx="355452" cy="664314"/>
            </a:xfrm>
          </p:grpSpPr>
          <p:sp>
            <p:nvSpPr>
              <p:cNvPr id="26" name="Pentagon 46">
                <a:extLst>
                  <a:ext uri="{FF2B5EF4-FFF2-40B4-BE49-F238E27FC236}">
                    <a16:creationId xmlns:a16="http://schemas.microsoft.com/office/drawing/2014/main" id="{F032F5F6-C768-4CBC-9FBB-877B877AB309}"/>
                  </a:ext>
                </a:extLst>
              </p:cNvPr>
              <p:cNvSpPr/>
              <p:nvPr/>
            </p:nvSpPr>
            <p:spPr>
              <a:xfrm rot="5400000">
                <a:off x="3457392" y="4948464"/>
                <a:ext cx="664314" cy="355452"/>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6" name="Rectangle 15"/>
              <p:cNvSpPr/>
              <p:nvPr/>
            </p:nvSpPr>
            <p:spPr>
              <a:xfrm>
                <a:off x="3664188" y="4994709"/>
                <a:ext cx="250722" cy="262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grpSp>
      </p:grpSp>
      <p:sp>
        <p:nvSpPr>
          <p:cNvPr id="20" name="Rectangle 19"/>
          <p:cNvSpPr/>
          <p:nvPr/>
        </p:nvSpPr>
        <p:spPr>
          <a:xfrm>
            <a:off x="311687" y="3007860"/>
            <a:ext cx="5970381" cy="1875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p:cNvGrpSpPr/>
          <p:nvPr/>
        </p:nvGrpSpPr>
        <p:grpSpPr>
          <a:xfrm>
            <a:off x="8406581" y="4415618"/>
            <a:ext cx="638556" cy="378190"/>
            <a:chOff x="8329676" y="4060089"/>
            <a:chExt cx="638556" cy="378190"/>
          </a:xfrm>
        </p:grpSpPr>
        <p:sp>
          <p:nvSpPr>
            <p:cNvPr id="42" name="Pentagon 54">
              <a:extLst>
                <a:ext uri="{FF2B5EF4-FFF2-40B4-BE49-F238E27FC236}">
                  <a16:creationId xmlns:a16="http://schemas.microsoft.com/office/drawing/2014/main" id="{12F7669B-B965-47C2-91D5-5092C6931984}"/>
                </a:ext>
              </a:extLst>
            </p:cNvPr>
            <p:cNvSpPr/>
            <p:nvPr/>
          </p:nvSpPr>
          <p:spPr>
            <a:xfrm rot="10800000">
              <a:off x="8329676" y="4068190"/>
              <a:ext cx="638556" cy="37008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13A9D2A9-0B10-46B3-9417-3EF09AA40D7A}"/>
                </a:ext>
              </a:extLst>
            </p:cNvPr>
            <p:cNvSpPr txBox="1"/>
            <p:nvPr/>
          </p:nvSpPr>
          <p:spPr>
            <a:xfrm>
              <a:off x="8532176" y="4060089"/>
              <a:ext cx="393013" cy="338554"/>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grpSp>
        <p:nvGrpSpPr>
          <p:cNvPr id="44" name="Group 43"/>
          <p:cNvGrpSpPr/>
          <p:nvPr/>
        </p:nvGrpSpPr>
        <p:grpSpPr>
          <a:xfrm>
            <a:off x="8450295" y="4883144"/>
            <a:ext cx="609354" cy="378190"/>
            <a:chOff x="8329676" y="4060089"/>
            <a:chExt cx="638556" cy="378190"/>
          </a:xfrm>
        </p:grpSpPr>
        <p:sp>
          <p:nvSpPr>
            <p:cNvPr id="45" name="Pentagon 54">
              <a:extLst>
                <a:ext uri="{FF2B5EF4-FFF2-40B4-BE49-F238E27FC236}">
                  <a16:creationId xmlns:a16="http://schemas.microsoft.com/office/drawing/2014/main" id="{12F7669B-B965-47C2-91D5-5092C6931984}"/>
                </a:ext>
              </a:extLst>
            </p:cNvPr>
            <p:cNvSpPr/>
            <p:nvPr/>
          </p:nvSpPr>
          <p:spPr>
            <a:xfrm rot="10800000">
              <a:off x="8329676" y="4068190"/>
              <a:ext cx="638556" cy="37008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a:extLst>
                <a:ext uri="{FF2B5EF4-FFF2-40B4-BE49-F238E27FC236}">
                  <a16:creationId xmlns:a16="http://schemas.microsoft.com/office/drawing/2014/main" id="{13A9D2A9-0B10-46B3-9417-3EF09AA40D7A}"/>
                </a:ext>
              </a:extLst>
            </p:cNvPr>
            <p:cNvSpPr txBox="1"/>
            <p:nvPr/>
          </p:nvSpPr>
          <p:spPr>
            <a:xfrm>
              <a:off x="8532176" y="4060089"/>
              <a:ext cx="393013" cy="338554"/>
            </a:xfrm>
            <a:prstGeom prst="rect">
              <a:avLst/>
            </a:prstGeom>
            <a:noFill/>
            <a:ln>
              <a:noFill/>
            </a:ln>
          </p:spPr>
          <p:txBody>
            <a:bodyPr wrap="square" rtlCol="0">
              <a:spAutoFit/>
            </a:bodyPr>
            <a:lstStyle/>
            <a:p>
              <a:r>
                <a:rPr lang="en-US" sz="1600" b="1" dirty="0">
                  <a:solidFill>
                    <a:schemeClr val="bg1"/>
                  </a:solidFill>
                </a:rPr>
                <a:t>4</a:t>
              </a:r>
              <a:endParaRPr lang="en-IN" sz="1600" b="1" dirty="0">
                <a:solidFill>
                  <a:schemeClr val="bg1"/>
                </a:solidFill>
              </a:endParaRPr>
            </a:p>
          </p:txBody>
        </p:sp>
      </p:grpSp>
      <p:sp>
        <p:nvSpPr>
          <p:cNvPr id="35" name="Rectangle 34"/>
          <p:cNvSpPr/>
          <p:nvPr/>
        </p:nvSpPr>
        <p:spPr>
          <a:xfrm>
            <a:off x="7713406" y="4474983"/>
            <a:ext cx="693175" cy="2346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Rectangle 46"/>
          <p:cNvSpPr/>
          <p:nvPr/>
        </p:nvSpPr>
        <p:spPr>
          <a:xfrm>
            <a:off x="8037871" y="4876496"/>
            <a:ext cx="412424" cy="330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Down Arrow 4"/>
          <p:cNvSpPr/>
          <p:nvPr/>
        </p:nvSpPr>
        <p:spPr>
          <a:xfrm>
            <a:off x="2543175" y="1060575"/>
            <a:ext cx="442913" cy="41810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12619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447857" y="963306"/>
            <a:ext cx="10980231" cy="3819583"/>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731660" y="6460"/>
            <a:ext cx="7404987"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Map Maintenance – Create New Map (II)</a:t>
            </a:r>
          </a:p>
        </p:txBody>
      </p:sp>
      <p:sp>
        <p:nvSpPr>
          <p:cNvPr id="2" name="Slide Number Placeholder 1"/>
          <p:cNvSpPr>
            <a:spLocks noGrp="1"/>
          </p:cNvSpPr>
          <p:nvPr>
            <p:ph type="sldNum" sz="quarter" idx="12"/>
          </p:nvPr>
        </p:nvSpPr>
        <p:spPr/>
        <p:txBody>
          <a:bodyPr/>
          <a:lstStyle/>
          <a:p>
            <a:fld id="{80EA8F26-D01C-4D83-A07A-6FC2B1EB6704}" type="slidenum">
              <a:rPr lang="en-IN" smtClean="0"/>
              <a:t>69</a:t>
            </a:fld>
            <a:endParaRPr lang="en-IN" dirty="0"/>
          </a:p>
        </p:txBody>
      </p:sp>
      <p:grpSp>
        <p:nvGrpSpPr>
          <p:cNvPr id="33" name="Group 32"/>
          <p:cNvGrpSpPr/>
          <p:nvPr/>
        </p:nvGrpSpPr>
        <p:grpSpPr>
          <a:xfrm>
            <a:off x="8260300" y="4707120"/>
            <a:ext cx="3605244" cy="1472453"/>
            <a:chOff x="-1549675" y="4549003"/>
            <a:chExt cx="3605244" cy="1472453"/>
          </a:xfrm>
        </p:grpSpPr>
        <p:sp>
          <p:nvSpPr>
            <p:cNvPr id="25" name="Content Placeholder 3">
              <a:extLst>
                <a:ext uri="{FF2B5EF4-FFF2-40B4-BE49-F238E27FC236}">
                  <a16:creationId xmlns:a16="http://schemas.microsoft.com/office/drawing/2014/main" id="{53263F70-17F1-44EA-88C5-4E32322DE302}"/>
                </a:ext>
              </a:extLst>
            </p:cNvPr>
            <p:cNvSpPr txBox="1">
              <a:spLocks/>
            </p:cNvSpPr>
            <p:nvPr/>
          </p:nvSpPr>
          <p:spPr>
            <a:xfrm>
              <a:off x="-1549675" y="5168553"/>
              <a:ext cx="3605244" cy="85290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Add Seq Stop </a:t>
              </a:r>
              <a:r>
                <a:rPr lang="en-US" sz="1600" dirty="0"/>
                <a:t>– click to add </a:t>
              </a:r>
              <a:r>
                <a:rPr lang="en-US" sz="1600" b="1" dirty="0"/>
                <a:t>Stop 2 </a:t>
              </a:r>
              <a:r>
                <a:rPr lang="en-US" sz="1600" dirty="0"/>
                <a:t>to the route map</a:t>
              </a:r>
            </a:p>
            <a:p>
              <a:pPr marL="0" indent="0">
                <a:buNone/>
              </a:pPr>
              <a:r>
                <a:rPr lang="en-US" sz="1600" b="1" dirty="0"/>
                <a:t>Save – </a:t>
              </a:r>
              <a:r>
                <a:rPr lang="en-US" sz="1600" dirty="0"/>
                <a:t>click to save the map details</a:t>
              </a:r>
            </a:p>
          </p:txBody>
        </p:sp>
        <p:grpSp>
          <p:nvGrpSpPr>
            <p:cNvPr id="22" name="Group 21"/>
            <p:cNvGrpSpPr/>
            <p:nvPr/>
          </p:nvGrpSpPr>
          <p:grpSpPr>
            <a:xfrm>
              <a:off x="395492" y="4549003"/>
              <a:ext cx="355452" cy="628472"/>
              <a:chOff x="395492" y="4549003"/>
              <a:chExt cx="355452" cy="628472"/>
            </a:xfrm>
          </p:grpSpPr>
          <p:sp>
            <p:nvSpPr>
              <p:cNvPr id="26" name="Pentagon 46">
                <a:extLst>
                  <a:ext uri="{FF2B5EF4-FFF2-40B4-BE49-F238E27FC236}">
                    <a16:creationId xmlns:a16="http://schemas.microsoft.com/office/drawing/2014/main" id="{F032F5F6-C768-4CBC-9FBB-877B877AB309}"/>
                  </a:ext>
                </a:extLst>
              </p:cNvPr>
              <p:cNvSpPr/>
              <p:nvPr/>
            </p:nvSpPr>
            <p:spPr>
              <a:xfrm rot="5400000">
                <a:off x="258982" y="4685513"/>
                <a:ext cx="628472" cy="355452"/>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6" name="Rectangle 15"/>
              <p:cNvSpPr/>
              <p:nvPr/>
            </p:nvSpPr>
            <p:spPr>
              <a:xfrm>
                <a:off x="447857" y="4713837"/>
                <a:ext cx="250722" cy="262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endParaRPr lang="en-IN" b="1" dirty="0"/>
              </a:p>
            </p:txBody>
          </p:sp>
        </p:grpSp>
      </p:grpSp>
      <p:grpSp>
        <p:nvGrpSpPr>
          <p:cNvPr id="44" name="Group 43"/>
          <p:cNvGrpSpPr/>
          <p:nvPr/>
        </p:nvGrpSpPr>
        <p:grpSpPr>
          <a:xfrm>
            <a:off x="11297265" y="3530475"/>
            <a:ext cx="609354" cy="378190"/>
            <a:chOff x="8329676" y="4060089"/>
            <a:chExt cx="638556" cy="378190"/>
          </a:xfrm>
        </p:grpSpPr>
        <p:sp>
          <p:nvSpPr>
            <p:cNvPr id="45" name="Pentagon 54">
              <a:extLst>
                <a:ext uri="{FF2B5EF4-FFF2-40B4-BE49-F238E27FC236}">
                  <a16:creationId xmlns:a16="http://schemas.microsoft.com/office/drawing/2014/main" id="{12F7669B-B965-47C2-91D5-5092C6931984}"/>
                </a:ext>
              </a:extLst>
            </p:cNvPr>
            <p:cNvSpPr/>
            <p:nvPr/>
          </p:nvSpPr>
          <p:spPr>
            <a:xfrm rot="10800000">
              <a:off x="8329676" y="4068190"/>
              <a:ext cx="638556" cy="37008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a:extLst>
                <a:ext uri="{FF2B5EF4-FFF2-40B4-BE49-F238E27FC236}">
                  <a16:creationId xmlns:a16="http://schemas.microsoft.com/office/drawing/2014/main" id="{13A9D2A9-0B10-46B3-9417-3EF09AA40D7A}"/>
                </a:ext>
              </a:extLst>
            </p:cNvPr>
            <p:cNvSpPr txBox="1"/>
            <p:nvPr/>
          </p:nvSpPr>
          <p:spPr>
            <a:xfrm>
              <a:off x="8532176" y="4060089"/>
              <a:ext cx="393013" cy="338554"/>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35" name="Rectangle 34"/>
          <p:cNvSpPr/>
          <p:nvPr/>
        </p:nvSpPr>
        <p:spPr>
          <a:xfrm>
            <a:off x="8760543" y="3126656"/>
            <a:ext cx="1327355" cy="1185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p:cNvSpPr/>
          <p:nvPr/>
        </p:nvSpPr>
        <p:spPr>
          <a:xfrm>
            <a:off x="10136647" y="3126656"/>
            <a:ext cx="1160618" cy="1185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Pentagon 46">
            <a:extLst>
              <a:ext uri="{FF2B5EF4-FFF2-40B4-BE49-F238E27FC236}">
                <a16:creationId xmlns:a16="http://schemas.microsoft.com/office/drawing/2014/main" id="{F032F5F6-C768-4CBC-9FBB-877B877AB309}"/>
              </a:ext>
            </a:extLst>
          </p:cNvPr>
          <p:cNvSpPr/>
          <p:nvPr/>
        </p:nvSpPr>
        <p:spPr>
          <a:xfrm>
            <a:off x="8107475" y="3521291"/>
            <a:ext cx="653068" cy="34773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1</a:t>
            </a:r>
          </a:p>
        </p:txBody>
      </p:sp>
      <p:sp>
        <p:nvSpPr>
          <p:cNvPr id="5" name="Rectangle 4"/>
          <p:cNvSpPr/>
          <p:nvPr/>
        </p:nvSpPr>
        <p:spPr>
          <a:xfrm>
            <a:off x="9896168" y="4312485"/>
            <a:ext cx="1401097" cy="394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9" name="Group 28"/>
          <p:cNvGrpSpPr/>
          <p:nvPr/>
        </p:nvGrpSpPr>
        <p:grpSpPr>
          <a:xfrm>
            <a:off x="347374" y="5021356"/>
            <a:ext cx="3513795" cy="1467934"/>
            <a:chOff x="342229" y="5758306"/>
            <a:chExt cx="3513795" cy="1467934"/>
          </a:xfrm>
        </p:grpSpPr>
        <p:sp>
          <p:nvSpPr>
            <p:cNvPr id="30"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2980149" cy="1467929"/>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Create New Approver </a:t>
              </a:r>
              <a:r>
                <a:rPr lang="en-US" sz="1600" dirty="0"/>
                <a:t>– to add another approver to the stop</a:t>
              </a:r>
            </a:p>
            <a:p>
              <a:pPr marL="0" indent="0">
                <a:buNone/>
              </a:pPr>
              <a:r>
                <a:rPr lang="en-US" sz="1600" b="1" dirty="0"/>
                <a:t>Add Alternate Approver </a:t>
              </a:r>
              <a:r>
                <a:rPr lang="en-US" sz="1600" dirty="0"/>
                <a:t>– to add an alternate approver to the primary approver</a:t>
              </a:r>
            </a:p>
          </p:txBody>
        </p:sp>
        <p:sp>
          <p:nvSpPr>
            <p:cNvPr id="31"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1</a:t>
              </a:r>
            </a:p>
          </p:txBody>
        </p:sp>
      </p:grpSp>
      <p:grpSp>
        <p:nvGrpSpPr>
          <p:cNvPr id="32" name="Group 31"/>
          <p:cNvGrpSpPr/>
          <p:nvPr/>
        </p:nvGrpSpPr>
        <p:grpSpPr>
          <a:xfrm>
            <a:off x="3988948" y="4987506"/>
            <a:ext cx="3591723" cy="1368843"/>
            <a:chOff x="342229" y="5758306"/>
            <a:chExt cx="3232639" cy="1368843"/>
          </a:xfrm>
        </p:grpSpPr>
        <p:sp>
          <p:nvSpPr>
            <p:cNvPr id="36" name="Content Placeholder 3">
              <a:extLst>
                <a:ext uri="{FF2B5EF4-FFF2-40B4-BE49-F238E27FC236}">
                  <a16:creationId xmlns:a16="http://schemas.microsoft.com/office/drawing/2014/main" id="{53263F70-17F1-44EA-88C5-4E32322DE302}"/>
                </a:ext>
              </a:extLst>
            </p:cNvPr>
            <p:cNvSpPr txBox="1">
              <a:spLocks/>
            </p:cNvSpPr>
            <p:nvPr/>
          </p:nvSpPr>
          <p:spPr>
            <a:xfrm>
              <a:off x="875876" y="5758311"/>
              <a:ext cx="2698992" cy="1368838"/>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Remove Seq Stop</a:t>
              </a:r>
              <a:r>
                <a:rPr lang="en-US" sz="1600" dirty="0"/>
                <a:t> – to remove the stop 1 from the map</a:t>
              </a:r>
            </a:p>
            <a:p>
              <a:pPr marL="0" indent="0">
                <a:buNone/>
              </a:pPr>
              <a:r>
                <a:rPr lang="en-US" sz="1600" b="1" dirty="0"/>
                <a:t>Remove Approver </a:t>
              </a:r>
              <a:r>
                <a:rPr lang="en-US" sz="1600" dirty="0"/>
                <a:t>– to remove the approver Person/role</a:t>
              </a:r>
              <a:endParaRPr lang="en-IN" sz="1600" dirty="0"/>
            </a:p>
          </p:txBody>
        </p:sp>
        <p:sp>
          <p:nvSpPr>
            <p:cNvPr id="38" name="Pentagon 46">
              <a:extLst>
                <a:ext uri="{FF2B5EF4-FFF2-40B4-BE49-F238E27FC236}">
                  <a16:creationId xmlns:a16="http://schemas.microsoft.com/office/drawing/2014/main" id="{F032F5F6-C768-4CBC-9FBB-877B877AB309}"/>
                </a:ext>
              </a:extLst>
            </p:cNvPr>
            <p:cNvSpPr/>
            <p:nvPr/>
          </p:nvSpPr>
          <p:spPr>
            <a:xfrm>
              <a:off x="342229" y="5758306"/>
              <a:ext cx="508707" cy="30531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2</a:t>
              </a:r>
              <a:endParaRPr lang="en-IN" sz="1600" b="1" dirty="0"/>
            </a:p>
          </p:txBody>
        </p:sp>
      </p:grpSp>
    </p:spTree>
    <p:extLst>
      <p:ext uri="{BB962C8B-B14F-4D97-AF65-F5344CB8AC3E}">
        <p14:creationId xmlns:p14="http://schemas.microsoft.com/office/powerpoint/2010/main" val="1911185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968485" y="197579"/>
            <a:ext cx="6266443" cy="680244"/>
          </a:xfrm>
        </p:spPr>
        <p:txBody>
          <a:bodyPr vert="horz" lIns="91440" tIns="45720" rIns="91440" bIns="45720" rtlCol="0" anchor="ctr">
            <a:normAutofit/>
          </a:bodyPr>
          <a:lstStyle/>
          <a:p>
            <a:pPr algn="ctr"/>
            <a:r>
              <a:rPr lang="en-IN" sz="3200" b="1" dirty="0">
                <a:latin typeface="Calibri" panose="020F0502020204030204" pitchFamily="34" charset="0"/>
                <a:ea typeface="Roboto" panose="02000000000000000000" pitchFamily="2" charset="0"/>
                <a:cs typeface="Calibri" panose="020F0502020204030204" pitchFamily="34" charset="0"/>
              </a:rPr>
              <a:t>Admin Dashboard Menu (II)</a:t>
            </a:r>
            <a:endParaRPr lang="en-SG" sz="3200" b="1" dirty="0">
              <a:latin typeface="Calibri" panose="020F0502020204030204" pitchFamily="34" charset="0"/>
              <a:ea typeface="Roboto" panose="02000000000000000000" pitchFamily="2"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7</a:t>
            </a:fld>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433784049"/>
              </p:ext>
            </p:extLst>
          </p:nvPr>
        </p:nvGraphicFramePr>
        <p:xfrm>
          <a:off x="759791" y="1086677"/>
          <a:ext cx="10252766" cy="4523608"/>
        </p:xfrm>
        <a:graphic>
          <a:graphicData uri="http://schemas.openxmlformats.org/drawingml/2006/table">
            <a:tbl>
              <a:tblPr firstRow="1" bandRow="1">
                <a:tableStyleId>{5C22544A-7EE6-4342-B048-85BDC9FD1C3A}</a:tableStyleId>
              </a:tblPr>
              <a:tblGrid>
                <a:gridCol w="880401">
                  <a:extLst>
                    <a:ext uri="{9D8B030D-6E8A-4147-A177-3AD203B41FA5}">
                      <a16:colId xmlns:a16="http://schemas.microsoft.com/office/drawing/2014/main" val="20000"/>
                    </a:ext>
                  </a:extLst>
                </a:gridCol>
                <a:gridCol w="2931808">
                  <a:extLst>
                    <a:ext uri="{9D8B030D-6E8A-4147-A177-3AD203B41FA5}">
                      <a16:colId xmlns:a16="http://schemas.microsoft.com/office/drawing/2014/main" val="20001"/>
                    </a:ext>
                  </a:extLst>
                </a:gridCol>
                <a:gridCol w="6440557">
                  <a:extLst>
                    <a:ext uri="{9D8B030D-6E8A-4147-A177-3AD203B41FA5}">
                      <a16:colId xmlns:a16="http://schemas.microsoft.com/office/drawing/2014/main" val="20002"/>
                    </a:ext>
                  </a:extLst>
                </a:gridCol>
              </a:tblGrid>
              <a:tr h="531637">
                <a:tc>
                  <a:txBody>
                    <a:bodyPr/>
                    <a:lstStyle/>
                    <a:p>
                      <a:pPr marL="0" algn="ctr" defTabSz="914400" rtl="0" eaLnBrk="1" latinLnBrk="0" hangingPunct="1"/>
                      <a:r>
                        <a:rPr lang="en-US" sz="1800" kern="1200" dirty="0">
                          <a:solidFill>
                            <a:schemeClr val="bg1"/>
                          </a:solidFill>
                          <a:latin typeface="Calibri" panose="020F0502020204030204" pitchFamily="34" charset="0"/>
                          <a:ea typeface="+mn-ea"/>
                          <a:cs typeface="Calibri" panose="020F0502020204030204" pitchFamily="34" charset="0"/>
                        </a:rPr>
                        <a:t>Sl No</a:t>
                      </a:r>
                      <a:endParaRPr lang="en-IN" sz="1800" kern="1200" dirty="0">
                        <a:solidFill>
                          <a:schemeClr val="bg1"/>
                        </a:solidFill>
                        <a:latin typeface="Calibri" panose="020F0502020204030204" pitchFamily="34" charset="0"/>
                        <a:ea typeface="+mn-ea"/>
                        <a:cs typeface="Calibri" panose="020F0502020204030204" pitchFamily="34" charset="0"/>
                      </a:endParaRPr>
                    </a:p>
                  </a:txBody>
                  <a:tcPr/>
                </a:tc>
                <a:tc>
                  <a:txBody>
                    <a:bodyPr/>
                    <a:lstStyle/>
                    <a:p>
                      <a:pPr marL="0" algn="ctr" defTabSz="914400" rtl="0" eaLnBrk="1" latinLnBrk="0" hangingPunct="1"/>
                      <a:r>
                        <a:rPr lang="en-US" sz="1800" kern="1200" dirty="0">
                          <a:solidFill>
                            <a:schemeClr val="bg1"/>
                          </a:solidFill>
                          <a:latin typeface="Calibri" panose="020F0502020204030204" pitchFamily="34" charset="0"/>
                          <a:ea typeface="+mn-ea"/>
                          <a:cs typeface="Calibri" panose="020F0502020204030204" pitchFamily="34" charset="0"/>
                        </a:rPr>
                        <a:t>Menu</a:t>
                      </a:r>
                      <a:endParaRPr lang="en-IN" sz="1800" kern="1200" dirty="0">
                        <a:solidFill>
                          <a:schemeClr val="bg1"/>
                        </a:solidFill>
                        <a:latin typeface="Calibri" panose="020F0502020204030204" pitchFamily="34" charset="0"/>
                        <a:ea typeface="+mn-ea"/>
                        <a:cs typeface="Calibri" panose="020F0502020204030204" pitchFamily="34" charset="0"/>
                      </a:endParaRPr>
                    </a:p>
                  </a:txBody>
                  <a:tcPr/>
                </a:tc>
                <a:tc>
                  <a:txBody>
                    <a:bodyPr/>
                    <a:lstStyle/>
                    <a:p>
                      <a:pPr marL="0" algn="ctr" defTabSz="914400" rtl="0" eaLnBrk="1" latinLnBrk="0" hangingPunct="1"/>
                      <a:r>
                        <a:rPr lang="en-US" sz="1800" kern="1200" dirty="0">
                          <a:solidFill>
                            <a:schemeClr val="bg1"/>
                          </a:solidFill>
                          <a:latin typeface="Calibri" panose="020F0502020204030204" pitchFamily="34" charset="0"/>
                          <a:ea typeface="+mn-ea"/>
                          <a:cs typeface="Calibri" panose="020F0502020204030204" pitchFamily="34" charset="0"/>
                        </a:rPr>
                        <a:t>Description</a:t>
                      </a:r>
                      <a:endParaRPr lang="en-IN" sz="1800" kern="1200" dirty="0">
                        <a:solidFill>
                          <a:schemeClr val="bg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0000"/>
                  </a:ext>
                </a:extLst>
              </a:tr>
              <a:tr h="539021">
                <a:tc>
                  <a:txBody>
                    <a:bodyPr/>
                    <a:lstStyle/>
                    <a:p>
                      <a:pPr marL="0" algn="l" defTabSz="914400" rtl="0" eaLnBrk="1" latinLnBrk="0" hangingPunct="1"/>
                      <a:r>
                        <a:rPr lang="en-US" sz="1800" kern="1200" dirty="0">
                          <a:solidFill>
                            <a:schemeClr val="dk1"/>
                          </a:solidFill>
                          <a:latin typeface="Calibri" panose="020F0502020204030204" pitchFamily="34" charset="0"/>
                          <a:ea typeface="+mn-ea"/>
                          <a:cs typeface="Calibri" panose="020F0502020204030204" pitchFamily="34" charset="0"/>
                        </a:rPr>
                        <a:t>08</a:t>
                      </a:r>
                      <a:endParaRPr lang="en-IN" sz="1800"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Calibri" panose="020F0502020204030204" pitchFamily="34" charset="0"/>
                          <a:ea typeface="+mn-ea"/>
                          <a:cs typeface="Calibri" panose="020F0502020204030204" pitchFamily="34" charset="0"/>
                        </a:rPr>
                        <a:t>Unit Hierarchy</a:t>
                      </a:r>
                    </a:p>
                  </a:txBody>
                  <a:tcPr/>
                </a:tc>
                <a:tc>
                  <a:txBody>
                    <a:bodyPr/>
                    <a:lstStyle/>
                    <a:p>
                      <a:r>
                        <a:rPr lang="en-US" dirty="0"/>
                        <a:t>To add</a:t>
                      </a:r>
                      <a:r>
                        <a:rPr lang="en-US" baseline="0" dirty="0"/>
                        <a:t> units to the NTU organization in RISE and also to add or update the unit administrators</a:t>
                      </a:r>
                      <a:endParaRPr lang="en-IN" dirty="0"/>
                    </a:p>
                  </a:txBody>
                  <a:tcPr/>
                </a:tc>
                <a:extLst>
                  <a:ext uri="{0D108BD9-81ED-4DB2-BD59-A6C34878D82A}">
                    <a16:rowId xmlns:a16="http://schemas.microsoft.com/office/drawing/2014/main" val="10001"/>
                  </a:ext>
                </a:extLst>
              </a:tr>
              <a:tr h="546108">
                <a:tc>
                  <a:txBody>
                    <a:bodyPr/>
                    <a:lstStyle/>
                    <a:p>
                      <a:pPr marL="0" algn="l" defTabSz="914400" rtl="0" eaLnBrk="1" latinLnBrk="0" hangingPunct="1"/>
                      <a:r>
                        <a:rPr lang="en-US" sz="1800" kern="1200" dirty="0">
                          <a:solidFill>
                            <a:schemeClr val="dk1"/>
                          </a:solidFill>
                          <a:latin typeface="Calibri" panose="020F0502020204030204" pitchFamily="34" charset="0"/>
                          <a:ea typeface="+mn-ea"/>
                          <a:cs typeface="Calibri" panose="020F0502020204030204" pitchFamily="34" charset="0"/>
                        </a:rPr>
                        <a:t>09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Calibri" panose="020F0502020204030204" pitchFamily="34" charset="0"/>
                          <a:ea typeface="+mn-ea"/>
                          <a:cs typeface="Calibri" panose="020F0502020204030204" pitchFamily="34" charset="0"/>
                        </a:rPr>
                        <a:t>Person Maintenance</a:t>
                      </a:r>
                    </a:p>
                  </a:txBody>
                  <a:tcPr/>
                </a:tc>
                <a:tc>
                  <a:txBody>
                    <a:bodyPr/>
                    <a:lstStyle/>
                    <a:p>
                      <a:r>
                        <a:rPr lang="en-US" dirty="0"/>
                        <a:t>To add</a:t>
                      </a:r>
                      <a:r>
                        <a:rPr lang="en-US" baseline="0" dirty="0"/>
                        <a:t>, edit or delete NTU employee persons</a:t>
                      </a:r>
                      <a:endParaRPr lang="en-IN" dirty="0"/>
                    </a:p>
                  </a:txBody>
                  <a:tcPr/>
                </a:tc>
                <a:extLst>
                  <a:ext uri="{0D108BD9-81ED-4DB2-BD59-A6C34878D82A}">
                    <a16:rowId xmlns:a16="http://schemas.microsoft.com/office/drawing/2014/main" val="10002"/>
                  </a:ext>
                </a:extLst>
              </a:tr>
              <a:tr h="539021">
                <a:tc>
                  <a:txBody>
                    <a:bodyPr/>
                    <a:lstStyle/>
                    <a:p>
                      <a:pPr marL="0" algn="l" defTabSz="914400" rtl="0" eaLnBrk="1" latinLnBrk="0" hangingPunct="1"/>
                      <a:r>
                        <a:rPr lang="en-US" sz="1800" kern="1200" dirty="0">
                          <a:solidFill>
                            <a:schemeClr val="dk1"/>
                          </a:solidFill>
                          <a:latin typeface="Calibri" panose="020F0502020204030204" pitchFamily="34" charset="0"/>
                          <a:ea typeface="+mn-ea"/>
                          <a:cs typeface="Calibri" panose="020F0502020204030204" pitchFamily="34" charset="0"/>
                        </a:rPr>
                        <a:t>10</a:t>
                      </a:r>
                      <a:endParaRPr lang="en-IN" sz="1800"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Calibri" panose="020F0502020204030204" pitchFamily="34" charset="0"/>
                          <a:ea typeface="+mn-ea"/>
                          <a:cs typeface="Calibri" panose="020F0502020204030204" pitchFamily="34" charset="0"/>
                        </a:rPr>
                        <a:t>Sponsor Maintenance</a:t>
                      </a:r>
                    </a:p>
                  </a:txBody>
                  <a:tcPr/>
                </a:tc>
                <a:tc>
                  <a:txBody>
                    <a:bodyPr/>
                    <a:lstStyle/>
                    <a:p>
                      <a:r>
                        <a:rPr lang="en-US" dirty="0"/>
                        <a:t>To create,</a:t>
                      </a:r>
                      <a:r>
                        <a:rPr lang="en-US" baseline="0" dirty="0"/>
                        <a:t> enable/disable, edit or delete the sponsors</a:t>
                      </a:r>
                      <a:endParaRPr lang="en-IN" dirty="0"/>
                    </a:p>
                  </a:txBody>
                  <a:tcPr/>
                </a:tc>
                <a:extLst>
                  <a:ext uri="{0D108BD9-81ED-4DB2-BD59-A6C34878D82A}">
                    <a16:rowId xmlns:a16="http://schemas.microsoft.com/office/drawing/2014/main" val="10003"/>
                  </a:ext>
                </a:extLst>
              </a:tr>
              <a:tr h="539021">
                <a:tc>
                  <a:txBody>
                    <a:bodyPr/>
                    <a:lstStyle/>
                    <a:p>
                      <a:r>
                        <a:rPr lang="en-US" dirty="0"/>
                        <a:t>11</a:t>
                      </a:r>
                      <a:endParaRPr lang="en-IN" dirty="0"/>
                    </a:p>
                  </a:txBody>
                  <a:tcPr/>
                </a:tc>
                <a:tc>
                  <a:txBody>
                    <a:bodyPr/>
                    <a:lstStyle/>
                    <a:p>
                      <a:r>
                        <a:rPr lang="en-US" dirty="0">
                          <a:latin typeface="Calibri" panose="020F0502020204030204" pitchFamily="34" charset="0"/>
                          <a:cs typeface="Calibri" panose="020F0502020204030204" pitchFamily="34" charset="0"/>
                        </a:rPr>
                        <a:t>Role </a:t>
                      </a:r>
                      <a:r>
                        <a:rPr lang="en-US" baseline="0" dirty="0">
                          <a:latin typeface="Calibri" panose="020F0502020204030204" pitchFamily="34" charset="0"/>
                          <a:cs typeface="Calibri" panose="020F0502020204030204" pitchFamily="34" charset="0"/>
                        </a:rPr>
                        <a:t>Maintenance</a:t>
                      </a:r>
                      <a:endParaRPr lang="en-IN" dirty="0">
                        <a:latin typeface="Calibri" panose="020F0502020204030204" pitchFamily="34" charset="0"/>
                        <a:cs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create,</a:t>
                      </a:r>
                      <a:r>
                        <a:rPr lang="en-US" baseline="0" dirty="0"/>
                        <a:t> edit or delete the roles</a:t>
                      </a:r>
                      <a:endParaRPr lang="en-IN" dirty="0"/>
                    </a:p>
                  </a:txBody>
                  <a:tcPr/>
                </a:tc>
                <a:extLst>
                  <a:ext uri="{0D108BD9-81ED-4DB2-BD59-A6C34878D82A}">
                    <a16:rowId xmlns:a16="http://schemas.microsoft.com/office/drawing/2014/main" val="10004"/>
                  </a:ext>
                </a:extLst>
              </a:tr>
              <a:tr h="539021">
                <a:tc>
                  <a:txBody>
                    <a:bodyPr/>
                    <a:lstStyle/>
                    <a:p>
                      <a:r>
                        <a:rPr lang="en-US" dirty="0"/>
                        <a:t>12</a:t>
                      </a:r>
                      <a:endParaRPr lang="en-IN" dirty="0"/>
                    </a:p>
                  </a:txBody>
                  <a:tcPr/>
                </a:tc>
                <a:tc>
                  <a:txBody>
                    <a:bodyPr/>
                    <a:lstStyle/>
                    <a:p>
                      <a:r>
                        <a:rPr lang="en-US" dirty="0"/>
                        <a:t>Rolodex Maintenance</a:t>
                      </a:r>
                      <a:endParaRPr lang="en-IN" dirty="0"/>
                    </a:p>
                  </a:txBody>
                  <a:tcPr/>
                </a:tc>
                <a:tc>
                  <a:txBody>
                    <a:bodyPr/>
                    <a:lstStyle/>
                    <a:p>
                      <a:r>
                        <a:rPr lang="en-US" dirty="0"/>
                        <a:t>To add, edit or delete non-employees</a:t>
                      </a:r>
                      <a:endParaRPr lang="en-IN" dirty="0"/>
                    </a:p>
                  </a:txBody>
                  <a:tcPr/>
                </a:tc>
                <a:extLst>
                  <a:ext uri="{0D108BD9-81ED-4DB2-BD59-A6C34878D82A}">
                    <a16:rowId xmlns:a16="http://schemas.microsoft.com/office/drawing/2014/main" val="10005"/>
                  </a:ext>
                </a:extLst>
              </a:tr>
              <a:tr h="539021">
                <a:tc>
                  <a:txBody>
                    <a:bodyPr/>
                    <a:lstStyle/>
                    <a:p>
                      <a:r>
                        <a:rPr lang="en-US" dirty="0"/>
                        <a:t>13</a:t>
                      </a:r>
                      <a:endParaRPr lang="en-IN" dirty="0"/>
                    </a:p>
                  </a:txBody>
                  <a:tcPr/>
                </a:tc>
                <a:tc>
                  <a:txBody>
                    <a:bodyPr/>
                    <a:lstStyle/>
                    <a:p>
                      <a:r>
                        <a:rPr lang="en-US" dirty="0"/>
                        <a:t>Feed Maintenance</a:t>
                      </a:r>
                      <a:endParaRPr lang="en-IN"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To view and u</a:t>
                      </a:r>
                      <a:r>
                        <a:rPr lang="en-US" sz="1800" kern="1200" dirty="0">
                          <a:solidFill>
                            <a:schemeClr val="dk1"/>
                          </a:solidFill>
                          <a:latin typeface="+mn-lt"/>
                          <a:ea typeface="+mn-ea"/>
                          <a:cs typeface="+mn-cs"/>
                        </a:rPr>
                        <a:t>pdate feed status, notify PI, re-interface feed, re-trigger batch, generate batch, cancel or queue</a:t>
                      </a:r>
                      <a:r>
                        <a:rPr lang="en-US" sz="1800" kern="1200" baseline="0" dirty="0">
                          <a:solidFill>
                            <a:schemeClr val="dk1"/>
                          </a:solidFill>
                          <a:latin typeface="+mn-lt"/>
                          <a:ea typeface="+mn-ea"/>
                          <a:cs typeface="+mn-cs"/>
                        </a:rPr>
                        <a:t> again cancelled feeds</a:t>
                      </a:r>
                      <a:endParaRPr lang="en-US" sz="1800" kern="1200" dirty="0">
                        <a:solidFill>
                          <a:schemeClr val="dk1"/>
                        </a:solidFill>
                        <a:latin typeface="+mn-lt"/>
                        <a:ea typeface="+mn-ea"/>
                        <a:cs typeface="+mn-cs"/>
                      </a:endParaRPr>
                    </a:p>
                    <a:p>
                      <a:endParaRPr lang="en-IN"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57670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770242" y="73740"/>
            <a:ext cx="702365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Business Rule Maintenance</a:t>
            </a:r>
          </a:p>
        </p:txBody>
      </p:sp>
      <p:sp>
        <p:nvSpPr>
          <p:cNvPr id="2" name="Slide Number Placeholder 1"/>
          <p:cNvSpPr>
            <a:spLocks noGrp="1"/>
          </p:cNvSpPr>
          <p:nvPr>
            <p:ph type="sldNum" sz="quarter" idx="12"/>
          </p:nvPr>
        </p:nvSpPr>
        <p:spPr/>
        <p:txBody>
          <a:bodyPr/>
          <a:lstStyle/>
          <a:p>
            <a:fld id="{80EA8F26-D01C-4D83-A07A-6FC2B1EB6704}" type="slidenum">
              <a:rPr lang="en-IN" smtClean="0"/>
              <a:t>70</a:t>
            </a:fld>
            <a:endParaRPr lang="en-IN" dirty="0"/>
          </a:p>
        </p:txBody>
      </p:sp>
      <p:sp>
        <p:nvSpPr>
          <p:cNvPr id="16" name="Rectangle 15"/>
          <p:cNvSpPr/>
          <p:nvPr/>
        </p:nvSpPr>
        <p:spPr>
          <a:xfrm>
            <a:off x="696838" y="1227475"/>
            <a:ext cx="11170460" cy="470898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Used to create a rule with certain conditions</a:t>
            </a:r>
          </a:p>
          <a:p>
            <a:pPr marL="342900" indent="-342900">
              <a:lnSpc>
                <a:spcPct val="150000"/>
              </a:lnSpc>
              <a:buFont typeface="Arial" panose="020B0604020202020204" pitchFamily="34" charset="0"/>
              <a:buChar char="•"/>
            </a:pPr>
            <a:r>
              <a:rPr lang="en-US" sz="2000" dirty="0"/>
              <a:t>When the conditions are met, RISE displays error/warning messages or route Award/Task/Variation etc., or send Notification to users</a:t>
            </a:r>
          </a:p>
          <a:p>
            <a:pPr>
              <a:lnSpc>
                <a:spcPct val="150000"/>
              </a:lnSpc>
            </a:pPr>
            <a:r>
              <a:rPr lang="en-US" sz="2000" i="1" u="sng" dirty="0"/>
              <a:t>Business rule types:</a:t>
            </a:r>
          </a:p>
          <a:p>
            <a:pPr>
              <a:lnSpc>
                <a:spcPct val="150000"/>
              </a:lnSpc>
            </a:pPr>
            <a:r>
              <a:rPr lang="en-US" sz="2000" b="1" dirty="0"/>
              <a:t>Validation error </a:t>
            </a:r>
            <a:r>
              <a:rPr lang="en-US" sz="2000" dirty="0"/>
              <a:t>– to display error message and to hard stop the user when Business Rule condition is true</a:t>
            </a:r>
          </a:p>
          <a:p>
            <a:pPr>
              <a:lnSpc>
                <a:spcPct val="150000"/>
              </a:lnSpc>
            </a:pPr>
            <a:r>
              <a:rPr lang="en-US" sz="2000" b="1" dirty="0"/>
              <a:t>Validation  warning </a:t>
            </a:r>
            <a:r>
              <a:rPr lang="en-US" sz="2000" dirty="0"/>
              <a:t>– to display warning message but allows the user to proceed when Business Rule condition is true</a:t>
            </a:r>
          </a:p>
          <a:p>
            <a:pPr>
              <a:lnSpc>
                <a:spcPct val="150000"/>
              </a:lnSpc>
            </a:pPr>
            <a:r>
              <a:rPr lang="en-US" sz="2000" b="1" dirty="0"/>
              <a:t>Routing</a:t>
            </a:r>
            <a:r>
              <a:rPr lang="en-US" sz="2000" dirty="0"/>
              <a:t> – to route the Award/Task/Variation etc., when a Business Rule condition is true</a:t>
            </a:r>
          </a:p>
          <a:p>
            <a:pPr>
              <a:lnSpc>
                <a:spcPct val="150000"/>
              </a:lnSpc>
            </a:pPr>
            <a:r>
              <a:rPr lang="en-US" sz="2000" b="1" dirty="0"/>
              <a:t>Notification</a:t>
            </a:r>
            <a:r>
              <a:rPr lang="en-US" sz="2000" dirty="0"/>
              <a:t> – to send notification when a Business Rule condition is true</a:t>
            </a:r>
          </a:p>
          <a:p>
            <a:pPr>
              <a:lnSpc>
                <a:spcPct val="150000"/>
              </a:lnSpc>
            </a:pPr>
            <a:r>
              <a:rPr lang="en-US" sz="2000" b="1" dirty="0"/>
              <a:t>Questionnaire</a:t>
            </a:r>
            <a:r>
              <a:rPr lang="en-US" sz="2000" dirty="0"/>
              <a:t> – Use this Questionnaire Business Rule in the questionnaire creation/maintenance page</a:t>
            </a:r>
          </a:p>
        </p:txBody>
      </p:sp>
    </p:spTree>
    <p:extLst>
      <p:ext uri="{BB962C8B-B14F-4D97-AF65-F5344CB8AC3E}">
        <p14:creationId xmlns:p14="http://schemas.microsoft.com/office/powerpoint/2010/main" val="41203970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229017" y="2286999"/>
            <a:ext cx="8967234" cy="1385349"/>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5929121" y="898305"/>
            <a:ext cx="2428571" cy="65714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917865" y="164142"/>
            <a:ext cx="6719062" cy="618240"/>
          </a:xfrm>
        </p:spPr>
        <p:txBody>
          <a:bodyPr vert="horz" lIns="91440" tIns="45720" rIns="91440" bIns="45720" rtlCol="0" anchor="ctr">
            <a:normAutofit/>
          </a:bodyPr>
          <a:lstStyle/>
          <a:p>
            <a:r>
              <a:rPr lang="en-IN" sz="3200" b="1" dirty="0">
                <a:latin typeface="Calibri" panose="020F0502020204030204" pitchFamily="34" charset="0"/>
                <a:cs typeface="Calibri" panose="020F0502020204030204" pitchFamily="34" charset="0"/>
              </a:rPr>
              <a:t>Business Rule Maintenance - Search</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71</a:t>
            </a:fld>
            <a:endParaRPr lang="en-IN" dirty="0"/>
          </a:p>
        </p:txBody>
      </p:sp>
      <p:sp>
        <p:nvSpPr>
          <p:cNvPr id="10" name="Rectangle 9"/>
          <p:cNvSpPr/>
          <p:nvPr/>
        </p:nvSpPr>
        <p:spPr>
          <a:xfrm>
            <a:off x="229017" y="3109196"/>
            <a:ext cx="8828080" cy="386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p:cNvGrpSpPr/>
          <p:nvPr/>
        </p:nvGrpSpPr>
        <p:grpSpPr>
          <a:xfrm>
            <a:off x="8357692" y="831974"/>
            <a:ext cx="3533864" cy="1110947"/>
            <a:chOff x="8040448" y="1377538"/>
            <a:chExt cx="3533864" cy="1110947"/>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8"/>
              <a:ext cx="2895309" cy="1110947"/>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Business Rule Maintenance</a:t>
              </a:r>
              <a:r>
                <a:rPr lang="en-US" sz="1600" dirty="0">
                  <a:cs typeface="Calibri" panose="020F0502020204030204" pitchFamily="34" charset="0"/>
                </a:rPr>
                <a:t> from the Admin Dashboard</a:t>
              </a:r>
            </a:p>
          </p:txBody>
        </p:sp>
      </p:grpSp>
      <p:sp>
        <p:nvSpPr>
          <p:cNvPr id="8" name="Rectangle 7"/>
          <p:cNvSpPr/>
          <p:nvPr/>
        </p:nvSpPr>
        <p:spPr>
          <a:xfrm>
            <a:off x="7247780" y="3257088"/>
            <a:ext cx="280220" cy="275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endParaRPr lang="en-IN" b="1" dirty="0"/>
          </a:p>
        </p:txBody>
      </p:sp>
      <p:sp>
        <p:nvSpPr>
          <p:cNvPr id="9" name="Rectangle 8"/>
          <p:cNvSpPr/>
          <p:nvPr/>
        </p:nvSpPr>
        <p:spPr>
          <a:xfrm>
            <a:off x="8063287" y="2709790"/>
            <a:ext cx="993809" cy="293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Down Arrow 10"/>
          <p:cNvSpPr/>
          <p:nvPr/>
        </p:nvSpPr>
        <p:spPr>
          <a:xfrm>
            <a:off x="6945438" y="1567754"/>
            <a:ext cx="442452" cy="78205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8" name="Group 37"/>
          <p:cNvGrpSpPr/>
          <p:nvPr/>
        </p:nvGrpSpPr>
        <p:grpSpPr>
          <a:xfrm>
            <a:off x="3053724" y="3505332"/>
            <a:ext cx="5921259" cy="2285048"/>
            <a:chOff x="2901130" y="5343911"/>
            <a:chExt cx="5921259" cy="2285048"/>
          </a:xfrm>
        </p:grpSpPr>
        <p:sp>
          <p:nvSpPr>
            <p:cNvPr id="39" name="Content Placeholder 3">
              <a:extLst>
                <a:ext uri="{FF2B5EF4-FFF2-40B4-BE49-F238E27FC236}">
                  <a16:creationId xmlns:a16="http://schemas.microsoft.com/office/drawing/2014/main" id="{53263F70-17F1-44EA-88C5-4E32322DE302}"/>
                </a:ext>
              </a:extLst>
            </p:cNvPr>
            <p:cNvSpPr txBox="1">
              <a:spLocks/>
            </p:cNvSpPr>
            <p:nvPr/>
          </p:nvSpPr>
          <p:spPr>
            <a:xfrm>
              <a:off x="2901130" y="5716292"/>
              <a:ext cx="5597603" cy="191266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Existing Business Rule Maintenance search:</a:t>
              </a:r>
              <a:endParaRPr lang="en-IN" sz="1600" b="1" dirty="0"/>
            </a:p>
            <a:p>
              <a:pPr marL="0" indent="0">
                <a:buNone/>
              </a:pPr>
              <a:r>
                <a:rPr lang="en-US" sz="1600" b="1" dirty="0"/>
                <a:t>Business Rule at – </a:t>
              </a:r>
              <a:r>
                <a:rPr lang="en-US" sz="1600" dirty="0"/>
                <a:t>to select department</a:t>
              </a:r>
            </a:p>
            <a:p>
              <a:pPr marL="0" indent="0">
                <a:buNone/>
              </a:pPr>
              <a:r>
                <a:rPr lang="en-US" sz="1600" b="1" dirty="0"/>
                <a:t>Rule applies to </a:t>
              </a:r>
              <a:r>
                <a:rPr lang="en-US" sz="1600" dirty="0"/>
                <a:t>– to select Award, Award Task, Proposal</a:t>
              </a:r>
            </a:p>
            <a:p>
              <a:pPr marL="0" indent="0">
                <a:buNone/>
              </a:pPr>
              <a:r>
                <a:rPr lang="en-IN" sz="1600" b="1" dirty="0"/>
                <a:t>Rule is used for</a:t>
              </a:r>
              <a:r>
                <a:rPr lang="en-US" sz="1600" dirty="0"/>
                <a:t> – to select rule type as Validation Error/Validation Warning/ Routing/ Notification/ Questionnaire</a:t>
              </a:r>
            </a:p>
            <a:p>
              <a:pPr marL="0" indent="0">
                <a:buNone/>
              </a:pPr>
              <a:r>
                <a:rPr lang="en-US" sz="1600" dirty="0"/>
                <a:t>Click </a:t>
              </a:r>
              <a:r>
                <a:rPr lang="en-US" sz="1600" b="1" dirty="0"/>
                <a:t>Search</a:t>
              </a:r>
              <a:r>
                <a:rPr lang="en-US" sz="1600" dirty="0"/>
                <a:t> button</a:t>
              </a:r>
              <a:endParaRPr lang="en-IN" sz="1600" dirty="0"/>
            </a:p>
          </p:txBody>
        </p:sp>
        <p:sp>
          <p:nvSpPr>
            <p:cNvPr id="40" name="Pentagon 46">
              <a:extLst>
                <a:ext uri="{FF2B5EF4-FFF2-40B4-BE49-F238E27FC236}">
                  <a16:creationId xmlns:a16="http://schemas.microsoft.com/office/drawing/2014/main" id="{F032F5F6-C768-4CBC-9FBB-877B877AB309}"/>
                </a:ext>
              </a:extLst>
            </p:cNvPr>
            <p:cNvSpPr/>
            <p:nvPr/>
          </p:nvSpPr>
          <p:spPr>
            <a:xfrm rot="16200000">
              <a:off x="8379952" y="5486070"/>
              <a:ext cx="584595" cy="30027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grpSp>
        <p:nvGrpSpPr>
          <p:cNvPr id="19" name="Group 18"/>
          <p:cNvGrpSpPr/>
          <p:nvPr/>
        </p:nvGrpSpPr>
        <p:grpSpPr>
          <a:xfrm>
            <a:off x="9041414" y="2681957"/>
            <a:ext cx="2850142" cy="850159"/>
            <a:chOff x="8040448" y="1604285"/>
            <a:chExt cx="2850142" cy="850159"/>
          </a:xfrm>
        </p:grpSpPr>
        <p:grpSp>
          <p:nvGrpSpPr>
            <p:cNvPr id="20" name="Group 19"/>
            <p:cNvGrpSpPr/>
            <p:nvPr/>
          </p:nvGrpSpPr>
          <p:grpSpPr>
            <a:xfrm rot="5400000">
              <a:off x="8170630" y="1474103"/>
              <a:ext cx="378191" cy="638556"/>
              <a:chOff x="5579461" y="2053694"/>
              <a:chExt cx="341317" cy="647111"/>
            </a:xfrm>
            <a:solidFill>
              <a:schemeClr val="accent1">
                <a:lumMod val="75000"/>
              </a:schemeClr>
            </a:solidFill>
          </p:grpSpPr>
          <p:sp>
            <p:nvSpPr>
              <p:cNvPr id="2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1" name="Content Placeholder 3"/>
            <p:cNvSpPr txBox="1">
              <a:spLocks/>
            </p:cNvSpPr>
            <p:nvPr/>
          </p:nvSpPr>
          <p:spPr bwMode="auto">
            <a:xfrm>
              <a:off x="8694685" y="1612388"/>
              <a:ext cx="2195905" cy="84205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Create New Rule </a:t>
              </a:r>
              <a:r>
                <a:rPr lang="en-US" sz="1600" dirty="0">
                  <a:cs typeface="Calibri" panose="020F0502020204030204" pitchFamily="34" charset="0"/>
                </a:rPr>
                <a:t>to create a new rule</a:t>
              </a:r>
            </a:p>
          </p:txBody>
        </p:sp>
      </p:grpSp>
      <p:sp>
        <p:nvSpPr>
          <p:cNvPr id="3" name="Rectangle 2"/>
          <p:cNvSpPr/>
          <p:nvPr/>
        </p:nvSpPr>
        <p:spPr>
          <a:xfrm>
            <a:off x="8721458" y="3740979"/>
            <a:ext cx="206770" cy="273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endParaRPr lang="en-IN" b="1" dirty="0"/>
          </a:p>
        </p:txBody>
      </p:sp>
    </p:spTree>
    <p:extLst>
      <p:ext uri="{BB962C8B-B14F-4D97-AF65-F5344CB8AC3E}">
        <p14:creationId xmlns:p14="http://schemas.microsoft.com/office/powerpoint/2010/main" val="20952280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57419" y="1836153"/>
            <a:ext cx="8434000" cy="3310841"/>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288747" y="42825"/>
            <a:ext cx="9026953"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Business Rule Maintenance – Create New Rule (I)</a:t>
            </a:r>
          </a:p>
        </p:txBody>
      </p:sp>
      <p:grpSp>
        <p:nvGrpSpPr>
          <p:cNvPr id="7" name="Group 6"/>
          <p:cNvGrpSpPr/>
          <p:nvPr/>
        </p:nvGrpSpPr>
        <p:grpSpPr>
          <a:xfrm>
            <a:off x="8723381" y="1836153"/>
            <a:ext cx="3119575" cy="4033705"/>
            <a:chOff x="160809" y="6463312"/>
            <a:chExt cx="3651664" cy="4033705"/>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791473" y="6463312"/>
              <a:ext cx="3021000" cy="4033705"/>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the following details:</a:t>
              </a:r>
            </a:p>
            <a:p>
              <a:pPr marL="0" indent="0">
                <a:buNone/>
              </a:pPr>
              <a:r>
                <a:rPr lang="en-US" sz="1600" b="1" dirty="0"/>
                <a:t>Business Rule at – </a:t>
              </a:r>
              <a:r>
                <a:rPr lang="en-US" sz="1600" dirty="0"/>
                <a:t>to select department</a:t>
              </a:r>
            </a:p>
            <a:p>
              <a:pPr marL="0" indent="0">
                <a:buNone/>
              </a:pPr>
              <a:r>
                <a:rPr lang="en-US" sz="1600" b="1" dirty="0"/>
                <a:t>Rule applies to </a:t>
              </a:r>
              <a:r>
                <a:rPr lang="en-US" sz="1600" dirty="0"/>
                <a:t>– to select Award, Award Task, Proposal etc.</a:t>
              </a:r>
            </a:p>
            <a:p>
              <a:pPr marL="0" indent="0">
                <a:buNone/>
              </a:pPr>
              <a:r>
                <a:rPr lang="en-IN" sz="1600" b="1" dirty="0"/>
                <a:t>Rule is used for</a:t>
              </a:r>
              <a:r>
                <a:rPr lang="en-US" sz="1600" dirty="0"/>
                <a:t> – to select Rule type as </a:t>
              </a:r>
            </a:p>
            <a:p>
              <a:r>
                <a:rPr lang="en-US" sz="1600" dirty="0"/>
                <a:t>Validation Error</a:t>
              </a:r>
            </a:p>
            <a:p>
              <a:r>
                <a:rPr lang="en-US" sz="1600" dirty="0"/>
                <a:t>Validation Warning</a:t>
              </a:r>
            </a:p>
            <a:p>
              <a:r>
                <a:rPr lang="en-US" sz="1600" dirty="0"/>
                <a:t>Routing</a:t>
              </a:r>
            </a:p>
            <a:p>
              <a:r>
                <a:rPr lang="en-US" sz="1600" dirty="0"/>
                <a:t>Notification</a:t>
              </a:r>
            </a:p>
            <a:p>
              <a:r>
                <a:rPr lang="en-US" sz="1600" dirty="0"/>
                <a:t>Questionnaire</a:t>
              </a:r>
            </a:p>
          </p:txBody>
        </p:sp>
        <p:sp>
          <p:nvSpPr>
            <p:cNvPr id="10" name="Pentagon 46">
              <a:extLst>
                <a:ext uri="{FF2B5EF4-FFF2-40B4-BE49-F238E27FC236}">
                  <a16:creationId xmlns:a16="http://schemas.microsoft.com/office/drawing/2014/main" id="{F032F5F6-C768-4CBC-9FBB-877B877AB309}"/>
                </a:ext>
              </a:extLst>
            </p:cNvPr>
            <p:cNvSpPr/>
            <p:nvPr/>
          </p:nvSpPr>
          <p:spPr>
            <a:xfrm>
              <a:off x="160809" y="7446694"/>
              <a:ext cx="657739" cy="34773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72</a:t>
            </a:fld>
            <a:endParaRPr lang="en-IN" dirty="0"/>
          </a:p>
        </p:txBody>
      </p:sp>
      <p:sp>
        <p:nvSpPr>
          <p:cNvPr id="4" name="Rectangle 3"/>
          <p:cNvSpPr/>
          <p:nvPr/>
        </p:nvSpPr>
        <p:spPr>
          <a:xfrm>
            <a:off x="357420" y="2226875"/>
            <a:ext cx="8365962" cy="2564467"/>
          </a:xfrm>
          <a:prstGeom prst="rect">
            <a:avLst/>
          </a:prstGeom>
          <a:noFill/>
          <a:ln>
            <a:solidFill>
              <a:srgbClr val="EE4B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Rectangle 34"/>
          <p:cNvSpPr/>
          <p:nvPr/>
        </p:nvSpPr>
        <p:spPr>
          <a:xfrm>
            <a:off x="8093177" y="4867805"/>
            <a:ext cx="630204" cy="2346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p:cNvGrpSpPr/>
          <p:nvPr/>
        </p:nvGrpSpPr>
        <p:grpSpPr>
          <a:xfrm>
            <a:off x="6220132" y="5085291"/>
            <a:ext cx="2300749" cy="1031179"/>
            <a:chOff x="6105832" y="4322486"/>
            <a:chExt cx="2300749" cy="1031179"/>
          </a:xfrm>
        </p:grpSpPr>
        <p:grpSp>
          <p:nvGrpSpPr>
            <p:cNvPr id="30" name="Group 29"/>
            <p:cNvGrpSpPr/>
            <p:nvPr/>
          </p:nvGrpSpPr>
          <p:grpSpPr>
            <a:xfrm>
              <a:off x="6105832" y="4322486"/>
              <a:ext cx="2300749" cy="1031179"/>
              <a:chOff x="6521640" y="5343911"/>
              <a:chExt cx="2300749" cy="1031179"/>
            </a:xfrm>
          </p:grpSpPr>
          <p:sp>
            <p:nvSpPr>
              <p:cNvPr id="31" name="Content Placeholder 3">
                <a:extLst>
                  <a:ext uri="{FF2B5EF4-FFF2-40B4-BE49-F238E27FC236}">
                    <a16:creationId xmlns:a16="http://schemas.microsoft.com/office/drawing/2014/main" id="{53263F70-17F1-44EA-88C5-4E32322DE302}"/>
                  </a:ext>
                </a:extLst>
              </p:cNvPr>
              <p:cNvSpPr txBox="1">
                <a:spLocks/>
              </p:cNvSpPr>
              <p:nvPr/>
            </p:nvSpPr>
            <p:spPr>
              <a:xfrm>
                <a:off x="6521640" y="5928507"/>
                <a:ext cx="2300749" cy="44658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Next </a:t>
                </a:r>
                <a:r>
                  <a:rPr lang="en-US" sz="1600" dirty="0"/>
                  <a:t>button</a:t>
                </a:r>
                <a:endParaRPr lang="en-IN" sz="1600" dirty="0"/>
              </a:p>
            </p:txBody>
          </p:sp>
          <p:sp>
            <p:nvSpPr>
              <p:cNvPr id="32" name="Pentagon 46">
                <a:extLst>
                  <a:ext uri="{FF2B5EF4-FFF2-40B4-BE49-F238E27FC236}">
                    <a16:creationId xmlns:a16="http://schemas.microsoft.com/office/drawing/2014/main" id="{F032F5F6-C768-4CBC-9FBB-877B877AB309}"/>
                  </a:ext>
                </a:extLst>
              </p:cNvPr>
              <p:cNvSpPr/>
              <p:nvPr/>
            </p:nvSpPr>
            <p:spPr>
              <a:xfrm rot="16200000">
                <a:off x="8379952" y="5486070"/>
                <a:ext cx="584595" cy="30027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36" name="Rectangle 35"/>
            <p:cNvSpPr/>
            <p:nvPr/>
          </p:nvSpPr>
          <p:spPr>
            <a:xfrm>
              <a:off x="8167764" y="4501442"/>
              <a:ext cx="206770" cy="273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endParaRPr lang="en-IN" b="1" dirty="0"/>
            </a:p>
          </p:txBody>
        </p:sp>
      </p:grpSp>
      <p:pic>
        <p:nvPicPr>
          <p:cNvPr id="8" name="Picture 7"/>
          <p:cNvPicPr>
            <a:picLocks noChangeAspect="1"/>
          </p:cNvPicPr>
          <p:nvPr/>
        </p:nvPicPr>
        <p:blipFill>
          <a:blip r:embed="rId4"/>
          <a:stretch>
            <a:fillRect/>
          </a:stretch>
        </p:blipFill>
        <p:spPr>
          <a:xfrm>
            <a:off x="3324555" y="731417"/>
            <a:ext cx="1664345" cy="581844"/>
          </a:xfrm>
          <a:prstGeom prst="rect">
            <a:avLst/>
          </a:prstGeom>
        </p:spPr>
      </p:pic>
      <p:sp>
        <p:nvSpPr>
          <p:cNvPr id="11" name="Down Arrow 10"/>
          <p:cNvSpPr/>
          <p:nvPr/>
        </p:nvSpPr>
        <p:spPr>
          <a:xfrm>
            <a:off x="3957638" y="1313260"/>
            <a:ext cx="485775" cy="52289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90512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16166" y="1267942"/>
            <a:ext cx="7928183" cy="2492596"/>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157413" y="90448"/>
            <a:ext cx="9567556"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Business Rule Maintenance – Create New Rule (II)</a:t>
            </a:r>
          </a:p>
        </p:txBody>
      </p:sp>
      <p:grpSp>
        <p:nvGrpSpPr>
          <p:cNvPr id="7" name="Group 6"/>
          <p:cNvGrpSpPr/>
          <p:nvPr/>
        </p:nvGrpSpPr>
        <p:grpSpPr>
          <a:xfrm>
            <a:off x="7728156" y="1306839"/>
            <a:ext cx="3996813" cy="3720689"/>
            <a:chOff x="-354056" y="5537084"/>
            <a:chExt cx="4678528" cy="3720689"/>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511393" y="5537084"/>
              <a:ext cx="3813079" cy="3720689"/>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Enter the following details:</a:t>
              </a:r>
            </a:p>
            <a:p>
              <a:pPr marL="0" indent="0">
                <a:buNone/>
              </a:pPr>
              <a:r>
                <a:rPr lang="en-US" sz="1600" b="1" dirty="0"/>
                <a:t>Build an expression using :</a:t>
              </a:r>
              <a:endParaRPr lang="en-US" sz="1600" dirty="0"/>
            </a:p>
            <a:p>
              <a:r>
                <a:rPr lang="en-US" sz="1600" dirty="0"/>
                <a:t>Data</a:t>
              </a:r>
            </a:p>
            <a:p>
              <a:r>
                <a:rPr lang="en-US" sz="1600" dirty="0"/>
                <a:t>Function</a:t>
              </a:r>
            </a:p>
            <a:p>
              <a:r>
                <a:rPr lang="en-US" sz="1600" dirty="0"/>
                <a:t>Question Answer</a:t>
              </a:r>
            </a:p>
            <a:p>
              <a:pPr marL="0" indent="0">
                <a:buNone/>
              </a:pPr>
              <a:r>
                <a:rPr lang="en-US" sz="1600" b="1" dirty="0"/>
                <a:t>Select a condition :</a:t>
              </a:r>
            </a:p>
            <a:p>
              <a:r>
                <a:rPr lang="en-US" sz="1600" dirty="0"/>
                <a:t>Equals to</a:t>
              </a:r>
            </a:p>
            <a:p>
              <a:r>
                <a:rPr lang="en-US" sz="1600" dirty="0"/>
                <a:t>Not equals to etc.</a:t>
              </a:r>
            </a:p>
            <a:p>
              <a:pPr marL="0" indent="0">
                <a:buNone/>
              </a:pPr>
              <a:r>
                <a:rPr lang="en-US" sz="1600" b="1" dirty="0"/>
                <a:t>Select data/ function/ question options type</a:t>
              </a:r>
              <a:endParaRPr lang="en-IN" sz="1600" dirty="0"/>
            </a:p>
          </p:txBody>
        </p:sp>
        <p:sp>
          <p:nvSpPr>
            <p:cNvPr id="10" name="Pentagon 46">
              <a:extLst>
                <a:ext uri="{FF2B5EF4-FFF2-40B4-BE49-F238E27FC236}">
                  <a16:creationId xmlns:a16="http://schemas.microsoft.com/office/drawing/2014/main" id="{F032F5F6-C768-4CBC-9FBB-877B877AB309}"/>
                </a:ext>
              </a:extLst>
            </p:cNvPr>
            <p:cNvSpPr/>
            <p:nvPr/>
          </p:nvSpPr>
          <p:spPr>
            <a:xfrm>
              <a:off x="-354056" y="6446964"/>
              <a:ext cx="819576" cy="377706"/>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1</a:t>
              </a:r>
            </a:p>
          </p:txBody>
        </p:sp>
      </p:grpSp>
      <p:sp>
        <p:nvSpPr>
          <p:cNvPr id="2" name="Slide Number Placeholder 1"/>
          <p:cNvSpPr>
            <a:spLocks noGrp="1"/>
          </p:cNvSpPr>
          <p:nvPr>
            <p:ph type="sldNum" sz="quarter" idx="12"/>
          </p:nvPr>
        </p:nvSpPr>
        <p:spPr/>
        <p:txBody>
          <a:bodyPr/>
          <a:lstStyle/>
          <a:p>
            <a:fld id="{80EA8F26-D01C-4D83-A07A-6FC2B1EB6704}" type="slidenum">
              <a:rPr lang="en-IN" smtClean="0"/>
              <a:t>73</a:t>
            </a:fld>
            <a:endParaRPr lang="en-IN" dirty="0"/>
          </a:p>
        </p:txBody>
      </p:sp>
      <p:sp>
        <p:nvSpPr>
          <p:cNvPr id="11" name="Rectangle 10"/>
          <p:cNvSpPr/>
          <p:nvPr/>
        </p:nvSpPr>
        <p:spPr>
          <a:xfrm>
            <a:off x="889962" y="2081324"/>
            <a:ext cx="6823446" cy="589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entagon 46">
            <a:extLst>
              <a:ext uri="{FF2B5EF4-FFF2-40B4-BE49-F238E27FC236}">
                <a16:creationId xmlns:a16="http://schemas.microsoft.com/office/drawing/2014/main" id="{F032F5F6-C768-4CBC-9FBB-877B877AB309}"/>
              </a:ext>
            </a:extLst>
          </p:cNvPr>
          <p:cNvSpPr/>
          <p:nvPr/>
        </p:nvSpPr>
        <p:spPr>
          <a:xfrm>
            <a:off x="5687992" y="1704090"/>
            <a:ext cx="653068" cy="34773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2</a:t>
            </a:r>
            <a:endParaRPr lang="en-IN" sz="1600" b="1" dirty="0"/>
          </a:p>
        </p:txBody>
      </p:sp>
      <p:sp>
        <p:nvSpPr>
          <p:cNvPr id="19" name="Pentagon 46">
            <a:extLst>
              <a:ext uri="{FF2B5EF4-FFF2-40B4-BE49-F238E27FC236}">
                <a16:creationId xmlns:a16="http://schemas.microsoft.com/office/drawing/2014/main" id="{F032F5F6-C768-4CBC-9FBB-877B877AB309}"/>
              </a:ext>
            </a:extLst>
          </p:cNvPr>
          <p:cNvSpPr/>
          <p:nvPr/>
        </p:nvSpPr>
        <p:spPr>
          <a:xfrm>
            <a:off x="280393" y="2993314"/>
            <a:ext cx="653068" cy="34773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endParaRPr lang="en-IN" sz="1600" b="1" dirty="0"/>
          </a:p>
        </p:txBody>
      </p:sp>
      <p:sp>
        <p:nvSpPr>
          <p:cNvPr id="13" name="Rectangle 12"/>
          <p:cNvSpPr/>
          <p:nvPr/>
        </p:nvSpPr>
        <p:spPr>
          <a:xfrm>
            <a:off x="889962" y="2730252"/>
            <a:ext cx="6823446" cy="904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p:cNvSpPr/>
          <p:nvPr/>
        </p:nvSpPr>
        <p:spPr>
          <a:xfrm>
            <a:off x="6282068" y="1704090"/>
            <a:ext cx="723416" cy="3477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p:cNvGrpSpPr/>
          <p:nvPr/>
        </p:nvGrpSpPr>
        <p:grpSpPr>
          <a:xfrm>
            <a:off x="1125337" y="4571622"/>
            <a:ext cx="4562655" cy="1363402"/>
            <a:chOff x="8614727" y="3865600"/>
            <a:chExt cx="4562655" cy="1363402"/>
          </a:xfrm>
        </p:grpSpPr>
        <p:sp>
          <p:nvSpPr>
            <p:cNvPr id="23" name="Content Placeholder 3"/>
            <p:cNvSpPr txBox="1">
              <a:spLocks/>
            </p:cNvSpPr>
            <p:nvPr/>
          </p:nvSpPr>
          <p:spPr>
            <a:xfrm>
              <a:off x="9116062" y="3865600"/>
              <a:ext cx="4061320" cy="136340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Click </a:t>
              </a:r>
              <a:r>
                <a:rPr lang="en-IN" sz="1600" b="1" dirty="0"/>
                <a:t>Add Expression </a:t>
              </a:r>
              <a:r>
                <a:rPr lang="en-IN" sz="1600" dirty="0"/>
                <a:t>button to add another Rule Expression</a:t>
              </a:r>
            </a:p>
            <a:p>
              <a:r>
                <a:rPr lang="en-US" sz="1600" dirty="0"/>
                <a:t>AND – all conditions to be met</a:t>
              </a:r>
            </a:p>
            <a:p>
              <a:r>
                <a:rPr lang="en-US" sz="1600" dirty="0"/>
                <a:t>OR – either one condition to be met</a:t>
              </a:r>
              <a:endParaRPr lang="en-IN" sz="1600" dirty="0"/>
            </a:p>
          </p:txBody>
        </p:sp>
        <p:sp>
          <p:nvSpPr>
            <p:cNvPr id="24" name="Pentagon 23"/>
            <p:cNvSpPr/>
            <p:nvPr/>
          </p:nvSpPr>
          <p:spPr>
            <a:xfrm>
              <a:off x="8614727" y="3891517"/>
              <a:ext cx="501335" cy="762297"/>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2&amp;3</a:t>
              </a:r>
              <a:endParaRPr lang="en-IN" sz="1600" b="1" dirty="0"/>
            </a:p>
          </p:txBody>
        </p:sp>
      </p:grpSp>
    </p:spTree>
    <p:extLst>
      <p:ext uri="{BB962C8B-B14F-4D97-AF65-F5344CB8AC3E}">
        <p14:creationId xmlns:p14="http://schemas.microsoft.com/office/powerpoint/2010/main" val="4276795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280393" y="1081911"/>
            <a:ext cx="7654239" cy="3795057"/>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088723" y="121348"/>
            <a:ext cx="9165891"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Business Rule Maintenance – Create New Rule (III)</a:t>
            </a:r>
          </a:p>
        </p:txBody>
      </p:sp>
      <p:sp>
        <p:nvSpPr>
          <p:cNvPr id="2" name="Slide Number Placeholder 1"/>
          <p:cNvSpPr>
            <a:spLocks noGrp="1"/>
          </p:cNvSpPr>
          <p:nvPr>
            <p:ph type="sldNum" sz="quarter" idx="12"/>
          </p:nvPr>
        </p:nvSpPr>
        <p:spPr/>
        <p:txBody>
          <a:bodyPr/>
          <a:lstStyle/>
          <a:p>
            <a:fld id="{80EA8F26-D01C-4D83-A07A-6FC2B1EB6704}" type="slidenum">
              <a:rPr lang="en-IN" smtClean="0"/>
              <a:t>74</a:t>
            </a:fld>
            <a:endParaRPr lang="en-IN" dirty="0"/>
          </a:p>
        </p:txBody>
      </p:sp>
      <p:grpSp>
        <p:nvGrpSpPr>
          <p:cNvPr id="17" name="Group 16"/>
          <p:cNvGrpSpPr/>
          <p:nvPr/>
        </p:nvGrpSpPr>
        <p:grpSpPr>
          <a:xfrm>
            <a:off x="5317517" y="4541201"/>
            <a:ext cx="2642341" cy="922397"/>
            <a:chOff x="5319440" y="4600108"/>
            <a:chExt cx="2642341" cy="922397"/>
          </a:xfrm>
        </p:grpSpPr>
        <p:sp>
          <p:nvSpPr>
            <p:cNvPr id="35" name="Rectangle 34"/>
            <p:cNvSpPr/>
            <p:nvPr/>
          </p:nvSpPr>
          <p:spPr>
            <a:xfrm>
              <a:off x="7482176" y="4600108"/>
              <a:ext cx="479605" cy="333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p:cNvGrpSpPr/>
            <p:nvPr/>
          </p:nvGrpSpPr>
          <p:grpSpPr>
            <a:xfrm>
              <a:off x="5319440" y="4923430"/>
              <a:ext cx="2601028" cy="599075"/>
              <a:chOff x="5805553" y="4322486"/>
              <a:chExt cx="2601028" cy="599075"/>
            </a:xfrm>
          </p:grpSpPr>
          <p:grpSp>
            <p:nvGrpSpPr>
              <p:cNvPr id="30" name="Group 29"/>
              <p:cNvGrpSpPr/>
              <p:nvPr/>
            </p:nvGrpSpPr>
            <p:grpSpPr>
              <a:xfrm>
                <a:off x="5805553" y="4322486"/>
                <a:ext cx="2601028" cy="599075"/>
                <a:chOff x="6221361" y="5343911"/>
                <a:chExt cx="2601028" cy="599075"/>
              </a:xfrm>
            </p:grpSpPr>
            <p:sp>
              <p:nvSpPr>
                <p:cNvPr id="31" name="Content Placeholder 3">
                  <a:extLst>
                    <a:ext uri="{FF2B5EF4-FFF2-40B4-BE49-F238E27FC236}">
                      <a16:creationId xmlns:a16="http://schemas.microsoft.com/office/drawing/2014/main" id="{53263F70-17F1-44EA-88C5-4E32322DE302}"/>
                    </a:ext>
                  </a:extLst>
                </p:cNvPr>
                <p:cNvSpPr txBox="1">
                  <a:spLocks/>
                </p:cNvSpPr>
                <p:nvPr/>
              </p:nvSpPr>
              <p:spPr>
                <a:xfrm>
                  <a:off x="6221361" y="5496403"/>
                  <a:ext cx="2300749" cy="44658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t>
                  </a:r>
                  <a:r>
                    <a:rPr lang="en-US" sz="1600" b="1" dirty="0"/>
                    <a:t>Save </a:t>
                  </a:r>
                  <a:r>
                    <a:rPr lang="en-US" sz="1600" dirty="0"/>
                    <a:t>button</a:t>
                  </a:r>
                  <a:endParaRPr lang="en-IN" sz="1600" dirty="0"/>
                </a:p>
              </p:txBody>
            </p:sp>
            <p:sp>
              <p:nvSpPr>
                <p:cNvPr id="32" name="Pentagon 46">
                  <a:extLst>
                    <a:ext uri="{FF2B5EF4-FFF2-40B4-BE49-F238E27FC236}">
                      <a16:creationId xmlns:a16="http://schemas.microsoft.com/office/drawing/2014/main" id="{F032F5F6-C768-4CBC-9FBB-877B877AB309}"/>
                    </a:ext>
                  </a:extLst>
                </p:cNvPr>
                <p:cNvSpPr/>
                <p:nvPr/>
              </p:nvSpPr>
              <p:spPr>
                <a:xfrm rot="16200000">
                  <a:off x="8379952" y="5486070"/>
                  <a:ext cx="584595" cy="30027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36" name="Rectangle 35"/>
              <p:cNvSpPr/>
              <p:nvPr/>
            </p:nvSpPr>
            <p:spPr>
              <a:xfrm>
                <a:off x="8167764" y="4501442"/>
                <a:ext cx="206770" cy="273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endParaRPr lang="en-IN" b="1" dirty="0"/>
              </a:p>
            </p:txBody>
          </p:sp>
        </p:grpSp>
      </p:grpSp>
      <p:grpSp>
        <p:nvGrpSpPr>
          <p:cNvPr id="4" name="Group 3"/>
          <p:cNvGrpSpPr/>
          <p:nvPr/>
        </p:nvGrpSpPr>
        <p:grpSpPr>
          <a:xfrm>
            <a:off x="7869535" y="1020863"/>
            <a:ext cx="4028016" cy="1737085"/>
            <a:chOff x="7869535" y="1020863"/>
            <a:chExt cx="4028016" cy="1737085"/>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8435967" y="1020863"/>
              <a:ext cx="3461584" cy="1737085"/>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Click Add Condition button to add another condition to the rule</a:t>
              </a:r>
            </a:p>
            <a:p>
              <a:pPr marL="0" indent="0">
                <a:buNone/>
              </a:pPr>
              <a:r>
                <a:rPr lang="en-US" sz="1600" b="1" dirty="0"/>
                <a:t>Condition can be :</a:t>
              </a:r>
              <a:endParaRPr lang="en-US" sz="1600" dirty="0"/>
            </a:p>
            <a:p>
              <a:r>
                <a:rPr lang="en-US" sz="1600" dirty="0"/>
                <a:t>AND – all conditions to be met</a:t>
              </a:r>
            </a:p>
            <a:p>
              <a:r>
                <a:rPr lang="en-US" sz="1600" dirty="0"/>
                <a:t>OR – either one condition to be met</a:t>
              </a:r>
              <a:endParaRPr lang="en-IN" sz="1600" dirty="0"/>
            </a:p>
          </p:txBody>
        </p:sp>
        <p:sp>
          <p:nvSpPr>
            <p:cNvPr id="18" name="Pentagon 46">
              <a:extLst>
                <a:ext uri="{FF2B5EF4-FFF2-40B4-BE49-F238E27FC236}">
                  <a16:creationId xmlns:a16="http://schemas.microsoft.com/office/drawing/2014/main" id="{F032F5F6-C768-4CBC-9FBB-877B877AB309}"/>
                </a:ext>
              </a:extLst>
            </p:cNvPr>
            <p:cNvSpPr/>
            <p:nvPr/>
          </p:nvSpPr>
          <p:spPr>
            <a:xfrm>
              <a:off x="7869535" y="1020863"/>
              <a:ext cx="541206" cy="34773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a:t>
              </a:r>
              <a:endParaRPr lang="en-IN" sz="1600" b="1" dirty="0"/>
            </a:p>
          </p:txBody>
        </p:sp>
      </p:grpSp>
      <p:sp>
        <p:nvSpPr>
          <p:cNvPr id="13" name="Rectangle 12"/>
          <p:cNvSpPr/>
          <p:nvPr/>
        </p:nvSpPr>
        <p:spPr>
          <a:xfrm>
            <a:off x="265645" y="2403987"/>
            <a:ext cx="7197039" cy="11354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p:cNvSpPr/>
          <p:nvPr/>
        </p:nvSpPr>
        <p:spPr>
          <a:xfrm>
            <a:off x="7156112" y="1020863"/>
            <a:ext cx="723416" cy="3477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p:cNvGrpSpPr/>
          <p:nvPr/>
        </p:nvGrpSpPr>
        <p:grpSpPr>
          <a:xfrm>
            <a:off x="7879528" y="3587833"/>
            <a:ext cx="4018023" cy="1029955"/>
            <a:chOff x="8441051" y="3865600"/>
            <a:chExt cx="4018023" cy="1029955"/>
          </a:xfrm>
        </p:grpSpPr>
        <p:sp>
          <p:nvSpPr>
            <p:cNvPr id="23" name="Content Placeholder 3"/>
            <p:cNvSpPr txBox="1">
              <a:spLocks/>
            </p:cNvSpPr>
            <p:nvPr/>
          </p:nvSpPr>
          <p:spPr>
            <a:xfrm>
              <a:off x="8997490" y="3865600"/>
              <a:ext cx="3461584" cy="1029955"/>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b="1" dirty="0"/>
                <a:t>Rule Summary </a:t>
              </a:r>
              <a:r>
                <a:rPr lang="en-IN" sz="1600" dirty="0"/>
                <a:t>is displayed.</a:t>
              </a:r>
            </a:p>
            <a:p>
              <a:pPr marL="0" indent="0">
                <a:buNone/>
              </a:pPr>
              <a:r>
                <a:rPr lang="en-US" sz="1600" dirty="0"/>
                <a:t>If the condition is TRUE, then select a </a:t>
              </a:r>
              <a:r>
                <a:rPr lang="en-US" sz="1600" b="1" dirty="0"/>
                <a:t>Map for routing if the business rule is for routing</a:t>
              </a:r>
              <a:endParaRPr lang="en-IN" sz="1600" b="1" dirty="0"/>
            </a:p>
          </p:txBody>
        </p:sp>
        <p:sp>
          <p:nvSpPr>
            <p:cNvPr id="24" name="Pentagon 23"/>
            <p:cNvSpPr/>
            <p:nvPr/>
          </p:nvSpPr>
          <p:spPr>
            <a:xfrm>
              <a:off x="8441051" y="3891517"/>
              <a:ext cx="531213" cy="38306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2</a:t>
              </a:r>
            </a:p>
          </p:txBody>
        </p:sp>
      </p:grpSp>
      <p:cxnSp>
        <p:nvCxnSpPr>
          <p:cNvPr id="15" name="Straight Arrow Connector 14"/>
          <p:cNvCxnSpPr>
            <a:stCxn id="18" idx="2"/>
          </p:cNvCxnSpPr>
          <p:nvPr/>
        </p:nvCxnSpPr>
        <p:spPr>
          <a:xfrm flipH="1">
            <a:off x="7462684" y="1368601"/>
            <a:ext cx="590520" cy="10353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0393" y="3613750"/>
            <a:ext cx="7599135" cy="8531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475361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427400" y="958338"/>
            <a:ext cx="7580682" cy="4044198"/>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07D893B0-2A4D-4CA3-A620-3A64605CDC31}"/>
              </a:ext>
            </a:extLst>
          </p:cNvPr>
          <p:cNvSpPr txBox="1">
            <a:spLocks/>
          </p:cNvSpPr>
          <p:nvPr/>
        </p:nvSpPr>
        <p:spPr>
          <a:xfrm>
            <a:off x="2360185" y="41425"/>
            <a:ext cx="9049133"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Business Rule Maintenance – Create New Rule (IV)</a:t>
            </a:r>
          </a:p>
        </p:txBody>
      </p:sp>
      <p:sp>
        <p:nvSpPr>
          <p:cNvPr id="2" name="Slide Number Placeholder 1"/>
          <p:cNvSpPr>
            <a:spLocks noGrp="1"/>
          </p:cNvSpPr>
          <p:nvPr>
            <p:ph type="sldNum" sz="quarter" idx="12"/>
          </p:nvPr>
        </p:nvSpPr>
        <p:spPr/>
        <p:txBody>
          <a:bodyPr/>
          <a:lstStyle/>
          <a:p>
            <a:fld id="{80EA8F26-D01C-4D83-A07A-6FC2B1EB6704}" type="slidenum">
              <a:rPr lang="en-IN" smtClean="0"/>
              <a:t>75</a:t>
            </a:fld>
            <a:endParaRPr lang="en-IN" dirty="0"/>
          </a:p>
        </p:txBody>
      </p:sp>
      <p:grpSp>
        <p:nvGrpSpPr>
          <p:cNvPr id="4" name="Group 3"/>
          <p:cNvGrpSpPr/>
          <p:nvPr/>
        </p:nvGrpSpPr>
        <p:grpSpPr>
          <a:xfrm>
            <a:off x="8319209" y="788546"/>
            <a:ext cx="3461584" cy="4978073"/>
            <a:chOff x="8435967" y="566057"/>
            <a:chExt cx="3461584" cy="4978073"/>
          </a:xfrm>
        </p:grpSpPr>
        <p:sp>
          <p:nvSpPr>
            <p:cNvPr id="9" name="Content Placeholder 3">
              <a:extLst>
                <a:ext uri="{FF2B5EF4-FFF2-40B4-BE49-F238E27FC236}">
                  <a16:creationId xmlns:a16="http://schemas.microsoft.com/office/drawing/2014/main" id="{53263F70-17F1-44EA-88C5-4E32322DE302}"/>
                </a:ext>
              </a:extLst>
            </p:cNvPr>
            <p:cNvSpPr txBox="1">
              <a:spLocks/>
            </p:cNvSpPr>
            <p:nvPr/>
          </p:nvSpPr>
          <p:spPr>
            <a:xfrm>
              <a:off x="8435967" y="1020863"/>
              <a:ext cx="3461584" cy="4523267"/>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u="sng" dirty="0"/>
                <a:t>Rule Summary:</a:t>
              </a:r>
            </a:p>
            <a:p>
              <a:pPr marL="0" indent="0">
                <a:lnSpc>
                  <a:spcPct val="150000"/>
                </a:lnSpc>
                <a:buNone/>
              </a:pPr>
              <a:r>
                <a:rPr lang="en-US" sz="1600" b="1" dirty="0"/>
                <a:t>Business Rule Validation Error </a:t>
              </a:r>
              <a:r>
                <a:rPr lang="en-US" sz="1600" dirty="0"/>
                <a:t>– enter the ‘Error message’</a:t>
              </a:r>
              <a:r>
                <a:rPr lang="en-US" sz="1600" b="1" dirty="0"/>
                <a:t> </a:t>
              </a:r>
              <a:r>
                <a:rPr lang="en-US" sz="1600" dirty="0"/>
                <a:t>to be displayed</a:t>
              </a:r>
            </a:p>
            <a:p>
              <a:pPr marL="0" indent="0">
                <a:lnSpc>
                  <a:spcPct val="150000"/>
                </a:lnSpc>
                <a:buNone/>
              </a:pPr>
              <a:r>
                <a:rPr lang="en-US" sz="1600" b="1" dirty="0"/>
                <a:t>Business Rule Validation Warning </a:t>
              </a:r>
              <a:r>
                <a:rPr lang="en-US" sz="1600" dirty="0"/>
                <a:t>– enter ‘Warning message’ to be displayed</a:t>
              </a:r>
            </a:p>
            <a:p>
              <a:pPr marL="0" indent="0">
                <a:lnSpc>
                  <a:spcPct val="150000"/>
                </a:lnSpc>
                <a:buNone/>
              </a:pPr>
              <a:r>
                <a:rPr lang="en-US" sz="1600" b="1" dirty="0"/>
                <a:t>Business Rule Notification </a:t>
              </a:r>
              <a:r>
                <a:rPr lang="en-US" sz="1600" dirty="0"/>
                <a:t>– Select the Notification</a:t>
              </a:r>
            </a:p>
            <a:p>
              <a:pPr marL="0" indent="0">
                <a:lnSpc>
                  <a:spcPct val="150000"/>
                </a:lnSpc>
                <a:buNone/>
              </a:pPr>
              <a:r>
                <a:rPr lang="en-US" sz="1600" b="1" dirty="0"/>
                <a:t>Business Rule Questionnaire </a:t>
              </a:r>
              <a:r>
                <a:rPr lang="en-US" sz="1600" dirty="0"/>
                <a:t> - No data to select.</a:t>
              </a:r>
              <a:endParaRPr lang="en-IN" sz="1600" dirty="0"/>
            </a:p>
          </p:txBody>
        </p:sp>
        <p:sp>
          <p:nvSpPr>
            <p:cNvPr id="18" name="Pentagon 46">
              <a:extLst>
                <a:ext uri="{FF2B5EF4-FFF2-40B4-BE49-F238E27FC236}">
                  <a16:creationId xmlns:a16="http://schemas.microsoft.com/office/drawing/2014/main" id="{F032F5F6-C768-4CBC-9FBB-877B877AB309}"/>
                </a:ext>
              </a:extLst>
            </p:cNvPr>
            <p:cNvSpPr/>
            <p:nvPr/>
          </p:nvSpPr>
          <p:spPr>
            <a:xfrm>
              <a:off x="8454876" y="566057"/>
              <a:ext cx="909121" cy="432547"/>
            </a:xfrm>
            <a:prstGeom prst="homePlate">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a:t>Note</a:t>
              </a:r>
              <a:endParaRPr lang="en-IN" sz="1600" b="1" dirty="0"/>
            </a:p>
          </p:txBody>
        </p:sp>
      </p:grpSp>
      <p:grpSp>
        <p:nvGrpSpPr>
          <p:cNvPr id="22" name="Group 21"/>
          <p:cNvGrpSpPr/>
          <p:nvPr/>
        </p:nvGrpSpPr>
        <p:grpSpPr>
          <a:xfrm>
            <a:off x="427400" y="4617788"/>
            <a:ext cx="5545697" cy="2062418"/>
            <a:chOff x="8441051" y="3156994"/>
            <a:chExt cx="5545697" cy="2062418"/>
          </a:xfrm>
        </p:grpSpPr>
        <p:sp>
          <p:nvSpPr>
            <p:cNvPr id="23" name="Content Placeholder 3"/>
            <p:cNvSpPr txBox="1">
              <a:spLocks/>
            </p:cNvSpPr>
            <p:nvPr/>
          </p:nvSpPr>
          <p:spPr>
            <a:xfrm>
              <a:off x="8441051" y="3865599"/>
              <a:ext cx="5545697" cy="135381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N" sz="1600" b="1" dirty="0"/>
                <a:t>Rule Summary </a:t>
              </a:r>
              <a:r>
                <a:rPr lang="en-IN" sz="1600" dirty="0"/>
                <a:t>is displayed.</a:t>
              </a:r>
            </a:p>
            <a:p>
              <a:pPr marL="0" indent="0">
                <a:lnSpc>
                  <a:spcPct val="150000"/>
                </a:lnSpc>
                <a:buNone/>
              </a:pPr>
              <a:r>
                <a:rPr lang="en-US" sz="1600" dirty="0"/>
                <a:t>If the condition is TRUE, then enter the </a:t>
              </a:r>
              <a:r>
                <a:rPr lang="en-US" sz="1600" b="1" dirty="0"/>
                <a:t>Message/Notification/Route log to be displayed</a:t>
              </a:r>
              <a:endParaRPr lang="en-IN" sz="1600" b="1" dirty="0"/>
            </a:p>
          </p:txBody>
        </p:sp>
        <p:sp>
          <p:nvSpPr>
            <p:cNvPr id="24" name="Pentagon 23"/>
            <p:cNvSpPr/>
            <p:nvPr/>
          </p:nvSpPr>
          <p:spPr>
            <a:xfrm rot="5400000">
              <a:off x="9089774" y="3319765"/>
              <a:ext cx="708606" cy="38306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grpSp>
      <p:sp>
        <p:nvSpPr>
          <p:cNvPr id="16" name="Rectangle 15"/>
          <p:cNvSpPr/>
          <p:nvPr/>
        </p:nvSpPr>
        <p:spPr>
          <a:xfrm>
            <a:off x="427400" y="3587834"/>
            <a:ext cx="7452128" cy="10299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p:cNvSpPr/>
          <p:nvPr/>
        </p:nvSpPr>
        <p:spPr>
          <a:xfrm>
            <a:off x="1327187" y="4792277"/>
            <a:ext cx="206477" cy="179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endParaRPr lang="en-IN" b="1" dirty="0"/>
          </a:p>
        </p:txBody>
      </p:sp>
    </p:spTree>
    <p:extLst>
      <p:ext uri="{BB962C8B-B14F-4D97-AF65-F5344CB8AC3E}">
        <p14:creationId xmlns:p14="http://schemas.microsoft.com/office/powerpoint/2010/main" val="4579115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770242" y="73740"/>
            <a:ext cx="702365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Custom Data Maintenance</a:t>
            </a:r>
          </a:p>
        </p:txBody>
      </p:sp>
      <p:sp>
        <p:nvSpPr>
          <p:cNvPr id="2" name="Slide Number Placeholder 1"/>
          <p:cNvSpPr>
            <a:spLocks noGrp="1"/>
          </p:cNvSpPr>
          <p:nvPr>
            <p:ph type="sldNum" sz="quarter" idx="12"/>
          </p:nvPr>
        </p:nvSpPr>
        <p:spPr/>
        <p:txBody>
          <a:bodyPr/>
          <a:lstStyle/>
          <a:p>
            <a:fld id="{80EA8F26-D01C-4D83-A07A-6FC2B1EB6704}" type="slidenum">
              <a:rPr lang="en-IN" smtClean="0"/>
              <a:t>76</a:t>
            </a:fld>
            <a:endParaRPr lang="en-IN" dirty="0"/>
          </a:p>
        </p:txBody>
      </p:sp>
      <p:sp>
        <p:nvSpPr>
          <p:cNvPr id="16" name="Rectangle 15"/>
          <p:cNvSpPr/>
          <p:nvPr/>
        </p:nvSpPr>
        <p:spPr>
          <a:xfrm>
            <a:off x="855864" y="1108205"/>
            <a:ext cx="10766293" cy="470898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Used to add new fields to award and proposal</a:t>
            </a:r>
          </a:p>
          <a:p>
            <a:pPr marL="342900" indent="-342900">
              <a:lnSpc>
                <a:spcPct val="150000"/>
              </a:lnSpc>
              <a:buFont typeface="Arial" panose="020B0604020202020204" pitchFamily="34" charset="0"/>
              <a:buChar char="•"/>
            </a:pPr>
            <a:r>
              <a:rPr lang="en-US" sz="2000" dirty="0"/>
              <a:t>Custom fields can be set as mandatory field</a:t>
            </a:r>
          </a:p>
          <a:p>
            <a:pPr marL="342900" indent="-342900">
              <a:lnSpc>
                <a:spcPct val="150000"/>
              </a:lnSpc>
              <a:buFont typeface="Arial" panose="020B0604020202020204" pitchFamily="34" charset="0"/>
              <a:buChar char="•"/>
            </a:pPr>
            <a:r>
              <a:rPr lang="en-US" sz="2000" dirty="0"/>
              <a:t>Custom fields are displayed in the Other Information tab of Award/Proposal</a:t>
            </a:r>
          </a:p>
          <a:p>
            <a:pPr marL="342900" indent="-342900">
              <a:lnSpc>
                <a:spcPct val="150000"/>
              </a:lnSpc>
              <a:buFont typeface="Arial" panose="020B0604020202020204" pitchFamily="34" charset="0"/>
              <a:buChar char="•"/>
            </a:pPr>
            <a:r>
              <a:rPr lang="en-US" sz="2000" dirty="0"/>
              <a:t>One Custom field can be used in both Award &amp; Proposal</a:t>
            </a:r>
          </a:p>
          <a:p>
            <a:pPr>
              <a:lnSpc>
                <a:spcPct val="150000"/>
              </a:lnSpc>
            </a:pPr>
            <a:r>
              <a:rPr lang="en-US" sz="2000" u="sng" dirty="0"/>
              <a:t>Field type can be set as:</a:t>
            </a:r>
          </a:p>
          <a:p>
            <a:pPr marL="800100" lvl="1" indent="-342900">
              <a:lnSpc>
                <a:spcPct val="150000"/>
              </a:lnSpc>
              <a:buFont typeface="Arial" panose="020B0604020202020204" pitchFamily="34" charset="0"/>
              <a:buChar char="•"/>
            </a:pPr>
            <a:r>
              <a:rPr lang="en-US" sz="2000" dirty="0"/>
              <a:t>	String, Number, Date Checkbox, Radio button, Elastic search, Autosuggest, System dropdown, 	User dropdown</a:t>
            </a:r>
          </a:p>
          <a:p>
            <a:pPr>
              <a:lnSpc>
                <a:spcPct val="150000"/>
              </a:lnSpc>
            </a:pPr>
            <a:r>
              <a:rPr lang="en-US" sz="2000" i="1" u="sng" dirty="0"/>
              <a:t>Note</a:t>
            </a:r>
            <a:r>
              <a:rPr lang="en-US" sz="2000" i="1" dirty="0"/>
              <a:t>: Lookup values needs to be configured in case of custom field’s data type is autosuggest/system dropdown</a:t>
            </a:r>
          </a:p>
          <a:p>
            <a:pPr marL="342900" indent="-34290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1492024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6596446" y="901307"/>
            <a:ext cx="1847619" cy="65714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318057" y="2152685"/>
            <a:ext cx="9089668" cy="168798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071687" y="133144"/>
            <a:ext cx="9835551"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Custom Data Maintenance – Create New Custom Data (I)</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77</a:t>
            </a:fld>
            <a:endParaRPr lang="en-IN" dirty="0"/>
          </a:p>
        </p:txBody>
      </p:sp>
      <p:sp>
        <p:nvSpPr>
          <p:cNvPr id="10" name="Rectangle 9"/>
          <p:cNvSpPr/>
          <p:nvPr/>
        </p:nvSpPr>
        <p:spPr>
          <a:xfrm>
            <a:off x="486697" y="3454216"/>
            <a:ext cx="8764004" cy="2838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p:cNvGrpSpPr/>
          <p:nvPr/>
        </p:nvGrpSpPr>
        <p:grpSpPr>
          <a:xfrm>
            <a:off x="8373375" y="833855"/>
            <a:ext cx="3533864" cy="853396"/>
            <a:chOff x="8040448" y="1377539"/>
            <a:chExt cx="3533864" cy="853396"/>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9"/>
              <a:ext cx="2895309" cy="85339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Custom Data</a:t>
              </a:r>
              <a:r>
                <a:rPr lang="en-US" sz="1600" dirty="0">
                  <a:cs typeface="Calibri" panose="020F0502020204030204" pitchFamily="34" charset="0"/>
                </a:rPr>
                <a:t> from the Admin Dashboard</a:t>
              </a:r>
            </a:p>
          </p:txBody>
        </p:sp>
      </p:grpSp>
      <p:sp>
        <p:nvSpPr>
          <p:cNvPr id="8" name="Rectangle 7"/>
          <p:cNvSpPr/>
          <p:nvPr/>
        </p:nvSpPr>
        <p:spPr>
          <a:xfrm>
            <a:off x="7247780" y="3257088"/>
            <a:ext cx="280220" cy="275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endParaRPr lang="en-IN" b="1" dirty="0"/>
          </a:p>
        </p:txBody>
      </p:sp>
      <p:sp>
        <p:nvSpPr>
          <p:cNvPr id="9" name="Rectangle 8"/>
          <p:cNvSpPr/>
          <p:nvPr/>
        </p:nvSpPr>
        <p:spPr>
          <a:xfrm>
            <a:off x="8024639" y="2194784"/>
            <a:ext cx="1226063" cy="251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Down Arrow 10"/>
          <p:cNvSpPr/>
          <p:nvPr/>
        </p:nvSpPr>
        <p:spPr>
          <a:xfrm>
            <a:off x="6945438" y="1567754"/>
            <a:ext cx="442452" cy="78205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p:cNvGrpSpPr/>
          <p:nvPr/>
        </p:nvGrpSpPr>
        <p:grpSpPr>
          <a:xfrm>
            <a:off x="9259597" y="2092198"/>
            <a:ext cx="2647642" cy="1362017"/>
            <a:chOff x="8040448" y="1604285"/>
            <a:chExt cx="2850142" cy="1362017"/>
          </a:xfrm>
        </p:grpSpPr>
        <p:grpSp>
          <p:nvGrpSpPr>
            <p:cNvPr id="20" name="Group 19"/>
            <p:cNvGrpSpPr/>
            <p:nvPr/>
          </p:nvGrpSpPr>
          <p:grpSpPr>
            <a:xfrm rot="5400000">
              <a:off x="8170630" y="1474103"/>
              <a:ext cx="378191" cy="638556"/>
              <a:chOff x="5579461" y="2053694"/>
              <a:chExt cx="341317" cy="647111"/>
            </a:xfrm>
            <a:solidFill>
              <a:schemeClr val="accent1">
                <a:lumMod val="75000"/>
              </a:schemeClr>
            </a:solidFill>
          </p:grpSpPr>
          <p:sp>
            <p:nvSpPr>
              <p:cNvPr id="2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1" name="Content Placeholder 3"/>
            <p:cNvSpPr txBox="1">
              <a:spLocks/>
            </p:cNvSpPr>
            <p:nvPr/>
          </p:nvSpPr>
          <p:spPr bwMode="auto">
            <a:xfrm>
              <a:off x="8694685" y="1612387"/>
              <a:ext cx="2195905" cy="1353915"/>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Create New Custom Data </a:t>
              </a:r>
              <a:r>
                <a:rPr lang="en-US" sz="1600" dirty="0">
                  <a:cs typeface="Calibri" panose="020F0502020204030204" pitchFamily="34" charset="0"/>
                </a:rPr>
                <a:t>to create a new field</a:t>
              </a:r>
            </a:p>
          </p:txBody>
        </p:sp>
      </p:grpSp>
      <p:grpSp>
        <p:nvGrpSpPr>
          <p:cNvPr id="13" name="Group 12"/>
          <p:cNvGrpSpPr/>
          <p:nvPr/>
        </p:nvGrpSpPr>
        <p:grpSpPr>
          <a:xfrm>
            <a:off x="2775772" y="3738093"/>
            <a:ext cx="5597603" cy="1556757"/>
            <a:chOff x="2447092" y="4024036"/>
            <a:chExt cx="5597603" cy="1556757"/>
          </a:xfrm>
        </p:grpSpPr>
        <p:grpSp>
          <p:nvGrpSpPr>
            <p:cNvPr id="38" name="Group 37"/>
            <p:cNvGrpSpPr/>
            <p:nvPr/>
          </p:nvGrpSpPr>
          <p:grpSpPr>
            <a:xfrm>
              <a:off x="2447092" y="4024036"/>
              <a:ext cx="5597603" cy="1556757"/>
              <a:chOff x="3224786" y="5343911"/>
              <a:chExt cx="5597603" cy="1556757"/>
            </a:xfrm>
          </p:grpSpPr>
          <p:sp>
            <p:nvSpPr>
              <p:cNvPr id="39" name="Content Placeholder 3">
                <a:extLst>
                  <a:ext uri="{FF2B5EF4-FFF2-40B4-BE49-F238E27FC236}">
                    <a16:creationId xmlns:a16="http://schemas.microsoft.com/office/drawing/2014/main" id="{53263F70-17F1-44EA-88C5-4E32322DE302}"/>
                  </a:ext>
                </a:extLst>
              </p:cNvPr>
              <p:cNvSpPr txBox="1">
                <a:spLocks/>
              </p:cNvSpPr>
              <p:nvPr/>
            </p:nvSpPr>
            <p:spPr>
              <a:xfrm>
                <a:off x="3224786" y="5928508"/>
                <a:ext cx="5597603" cy="972160"/>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Existing Custom Data list is displayed with action buttons:</a:t>
                </a:r>
                <a:endParaRPr lang="en-IN" sz="1600" b="1" dirty="0"/>
              </a:p>
              <a:p>
                <a:pPr marL="0" indent="0">
                  <a:buNone/>
                </a:pPr>
                <a:r>
                  <a:rPr lang="en-US" sz="1600" b="1" dirty="0"/>
                  <a:t>Edit – </a:t>
                </a:r>
                <a:r>
                  <a:rPr lang="en-US" sz="1600" dirty="0"/>
                  <a:t>to update custom data field</a:t>
                </a:r>
              </a:p>
              <a:p>
                <a:pPr marL="0" indent="0">
                  <a:buNone/>
                </a:pPr>
                <a:r>
                  <a:rPr lang="en-US" sz="1600" b="1" dirty="0"/>
                  <a:t>Active Flag </a:t>
                </a:r>
                <a:r>
                  <a:rPr lang="en-US" sz="1600" dirty="0"/>
                  <a:t>– to enable/disable the custom fields</a:t>
                </a:r>
                <a:endParaRPr lang="en-IN" sz="1600" dirty="0"/>
              </a:p>
            </p:txBody>
          </p:sp>
          <p:sp>
            <p:nvSpPr>
              <p:cNvPr id="40" name="Pentagon 46">
                <a:extLst>
                  <a:ext uri="{FF2B5EF4-FFF2-40B4-BE49-F238E27FC236}">
                    <a16:creationId xmlns:a16="http://schemas.microsoft.com/office/drawing/2014/main" id="{F032F5F6-C768-4CBC-9FBB-877B877AB309}"/>
                  </a:ext>
                </a:extLst>
              </p:cNvPr>
              <p:cNvSpPr/>
              <p:nvPr/>
            </p:nvSpPr>
            <p:spPr>
              <a:xfrm rot="16200000">
                <a:off x="8379952" y="5486070"/>
                <a:ext cx="584595" cy="30027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3" name="Rectangle 2"/>
            <p:cNvSpPr/>
            <p:nvPr/>
          </p:nvSpPr>
          <p:spPr>
            <a:xfrm>
              <a:off x="7791170" y="4199629"/>
              <a:ext cx="206770" cy="273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endParaRPr lang="en-IN" b="1" dirty="0"/>
            </a:p>
          </p:txBody>
        </p:sp>
      </p:grpSp>
    </p:spTree>
    <p:extLst>
      <p:ext uri="{BB962C8B-B14F-4D97-AF65-F5344CB8AC3E}">
        <p14:creationId xmlns:p14="http://schemas.microsoft.com/office/powerpoint/2010/main" val="39053159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449843" y="882152"/>
            <a:ext cx="8497901" cy="3085310"/>
          </a:xfrm>
          <a:prstGeom prst="rect">
            <a:avLst/>
          </a:prstGeom>
        </p:spPr>
      </p:pic>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78</a:t>
            </a:fld>
            <a:endParaRPr lang="en-IN" dirty="0"/>
          </a:p>
        </p:txBody>
      </p:sp>
      <p:sp>
        <p:nvSpPr>
          <p:cNvPr id="10" name="Rectangle 9"/>
          <p:cNvSpPr/>
          <p:nvPr/>
        </p:nvSpPr>
        <p:spPr>
          <a:xfrm>
            <a:off x="530943" y="1213714"/>
            <a:ext cx="8303342" cy="27142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p:cNvGrpSpPr/>
          <p:nvPr/>
        </p:nvGrpSpPr>
        <p:grpSpPr>
          <a:xfrm>
            <a:off x="1342104" y="3898062"/>
            <a:ext cx="7522918" cy="2502606"/>
            <a:chOff x="8497930" y="837932"/>
            <a:chExt cx="7522918" cy="2502606"/>
          </a:xfrm>
        </p:grpSpPr>
        <p:grpSp>
          <p:nvGrpSpPr>
            <p:cNvPr id="23" name="Group 22"/>
            <p:cNvGrpSpPr/>
            <p:nvPr/>
          </p:nvGrpSpPr>
          <p:grpSpPr>
            <a:xfrm rot="5400000">
              <a:off x="15386877" y="1010631"/>
              <a:ext cx="806670" cy="461272"/>
              <a:chOff x="4887829" y="-5386512"/>
              <a:chExt cx="728019" cy="467452"/>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10800000">
                <a:off x="4887829" y="-5294107"/>
                <a:ext cx="728019" cy="375047"/>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4955297" y="-5340146"/>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497930" y="1093322"/>
              <a:ext cx="7061646" cy="224721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Enter the following:</a:t>
              </a:r>
            </a:p>
            <a:p>
              <a:pPr marL="285750" indent="-285750">
                <a:lnSpc>
                  <a:spcPct val="150000"/>
                </a:lnSpc>
                <a:buFont typeface="Arial" panose="020B0604020202020204" pitchFamily="34" charset="0"/>
                <a:buChar char="•"/>
              </a:pPr>
              <a:r>
                <a:rPr lang="en-US" sz="1600" b="1" dirty="0">
                  <a:cs typeface="Calibri" panose="020F0502020204030204" pitchFamily="34" charset="0"/>
                </a:rPr>
                <a:t>Column Label </a:t>
              </a:r>
              <a:r>
                <a:rPr lang="en-US" sz="1600" dirty="0">
                  <a:cs typeface="Calibri" panose="020F0502020204030204" pitchFamily="34" charset="0"/>
                </a:rPr>
                <a:t>– field name. This will be the Custom Field’s display name</a:t>
              </a:r>
            </a:p>
            <a:p>
              <a:pPr marL="285750" indent="-285750">
                <a:lnSpc>
                  <a:spcPct val="150000"/>
                </a:lnSpc>
                <a:buFont typeface="Arial" panose="020B0604020202020204" pitchFamily="34" charset="0"/>
                <a:buChar char="•"/>
              </a:pPr>
              <a:r>
                <a:rPr lang="en-US" sz="1600" b="1" dirty="0">
                  <a:cs typeface="Calibri" panose="020F0502020204030204" pitchFamily="34" charset="0"/>
                </a:rPr>
                <a:t>Custom Element name – </a:t>
              </a:r>
              <a:r>
                <a:rPr lang="en-US" sz="1600" dirty="0">
                  <a:cs typeface="Calibri" panose="020F0502020204030204" pitchFamily="34" charset="0"/>
                </a:rPr>
                <a:t>name</a:t>
              </a:r>
              <a:endParaRPr lang="en-US" sz="1600" b="1" dirty="0">
                <a:cs typeface="Calibri" panose="020F0502020204030204" pitchFamily="34" charset="0"/>
              </a:endParaRPr>
            </a:p>
            <a:p>
              <a:pPr marL="285750" indent="-285750">
                <a:lnSpc>
                  <a:spcPct val="150000"/>
                </a:lnSpc>
                <a:buFont typeface="Arial" panose="020B0604020202020204" pitchFamily="34" charset="0"/>
                <a:buChar char="•"/>
              </a:pPr>
              <a:r>
                <a:rPr lang="en-US" sz="1600" b="1" dirty="0">
                  <a:cs typeface="Calibri" panose="020F0502020204030204" pitchFamily="34" charset="0"/>
                </a:rPr>
                <a:t>Data Type – </a:t>
              </a:r>
              <a:r>
                <a:rPr lang="en-US" sz="1600" dirty="0">
                  <a:cs typeface="Calibri" panose="020F0502020204030204" pitchFamily="34" charset="0"/>
                </a:rPr>
                <a:t>select from dropdown</a:t>
              </a:r>
            </a:p>
            <a:p>
              <a:pPr marL="285750" indent="-285750">
                <a:lnSpc>
                  <a:spcPct val="150000"/>
                </a:lnSpc>
                <a:buFont typeface="Arial" panose="020B0604020202020204" pitchFamily="34" charset="0"/>
                <a:buChar char="•"/>
              </a:pPr>
              <a:r>
                <a:rPr lang="en-US" sz="1600" b="1" dirty="0">
                  <a:cs typeface="Calibri" panose="020F0502020204030204" pitchFamily="34" charset="0"/>
                </a:rPr>
                <a:t>Module Usage </a:t>
              </a:r>
              <a:r>
                <a:rPr lang="en-US" sz="1600" dirty="0">
                  <a:cs typeface="Calibri" panose="020F0502020204030204" pitchFamily="34" charset="0"/>
                </a:rPr>
                <a:t>– Checkbox to select Modules e.g. Award, Proposal</a:t>
              </a:r>
            </a:p>
            <a:p>
              <a:pPr marL="285750" indent="-285750">
                <a:lnSpc>
                  <a:spcPct val="150000"/>
                </a:lnSpc>
                <a:buFont typeface="Arial" panose="020B0604020202020204" pitchFamily="34" charset="0"/>
                <a:buChar char="•"/>
              </a:pPr>
              <a:r>
                <a:rPr lang="en-US" sz="1600" dirty="0">
                  <a:cs typeface="Calibri" panose="020F0502020204030204" pitchFamily="34" charset="0"/>
                </a:rPr>
                <a:t>Click </a:t>
              </a:r>
              <a:r>
                <a:rPr lang="en-US" sz="1600" b="1" dirty="0">
                  <a:cs typeface="Calibri" panose="020F0502020204030204" pitchFamily="34" charset="0"/>
                </a:rPr>
                <a:t>Save</a:t>
              </a:r>
              <a:r>
                <a:rPr lang="en-US" sz="1600" dirty="0">
                  <a:cs typeface="Calibri" panose="020F0502020204030204" pitchFamily="34" charset="0"/>
                </a:rPr>
                <a:t> button</a:t>
              </a:r>
            </a:p>
            <a:p>
              <a:pPr marL="285750" indent="-285750">
                <a:lnSpc>
                  <a:spcPct val="150000"/>
                </a:lnSpc>
                <a:buFont typeface="Arial" panose="020B0604020202020204" pitchFamily="34" charset="0"/>
                <a:buChar char="•"/>
              </a:pPr>
              <a:endParaRPr lang="en-US" sz="1600" dirty="0">
                <a:cs typeface="Calibri" panose="020F0502020204030204" pitchFamily="34" charset="0"/>
              </a:endParaRPr>
            </a:p>
          </p:txBody>
        </p:sp>
      </p:gr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9715500" y="1778794"/>
            <a:ext cx="1777492" cy="2712406"/>
          </a:xfrm>
          <a:prstGeom prst="rect">
            <a:avLst/>
          </a:prstGeom>
        </p:spPr>
      </p:pic>
      <p:sp>
        <p:nvSpPr>
          <p:cNvPr id="13" name="Title 1">
            <a:extLst>
              <a:ext uri="{FF2B5EF4-FFF2-40B4-BE49-F238E27FC236}">
                <a16:creationId xmlns:a16="http://schemas.microsoft.com/office/drawing/2014/main" id="{9ED93088-C689-4EB4-BD86-6D2465307E17}"/>
              </a:ext>
            </a:extLst>
          </p:cNvPr>
          <p:cNvSpPr>
            <a:spLocks noGrp="1"/>
          </p:cNvSpPr>
          <p:nvPr>
            <p:ph type="title"/>
          </p:nvPr>
        </p:nvSpPr>
        <p:spPr>
          <a:xfrm>
            <a:off x="2071687" y="133144"/>
            <a:ext cx="9835551"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Custom Data Maintenance – Create New Custom Data (II)</a:t>
            </a:r>
          </a:p>
        </p:txBody>
      </p:sp>
      <p:cxnSp>
        <p:nvCxnSpPr>
          <p:cNvPr id="8" name="Straight Arrow Connector 7"/>
          <p:cNvCxnSpPr/>
          <p:nvPr/>
        </p:nvCxnSpPr>
        <p:spPr>
          <a:xfrm>
            <a:off x="6800850" y="1457325"/>
            <a:ext cx="2914650" cy="5857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9869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770242" y="73740"/>
            <a:ext cx="702365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User Activity Maintenance</a:t>
            </a:r>
          </a:p>
        </p:txBody>
      </p:sp>
      <p:sp>
        <p:nvSpPr>
          <p:cNvPr id="2" name="Slide Number Placeholder 1"/>
          <p:cNvSpPr>
            <a:spLocks noGrp="1"/>
          </p:cNvSpPr>
          <p:nvPr>
            <p:ph type="sldNum" sz="quarter" idx="12"/>
          </p:nvPr>
        </p:nvSpPr>
        <p:spPr/>
        <p:txBody>
          <a:bodyPr/>
          <a:lstStyle/>
          <a:p>
            <a:fld id="{80EA8F26-D01C-4D83-A07A-6FC2B1EB6704}" type="slidenum">
              <a:rPr lang="en-IN" smtClean="0"/>
              <a:t>79</a:t>
            </a:fld>
            <a:endParaRPr lang="en-IN" dirty="0"/>
          </a:p>
        </p:txBody>
      </p:sp>
      <p:sp>
        <p:nvSpPr>
          <p:cNvPr id="16" name="Rectangle 15"/>
          <p:cNvSpPr/>
          <p:nvPr/>
        </p:nvSpPr>
        <p:spPr>
          <a:xfrm>
            <a:off x="696838" y="1124236"/>
            <a:ext cx="11170460" cy="286232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Used to view or download the user login/logout activities</a:t>
            </a:r>
          </a:p>
          <a:p>
            <a:pPr marL="342900" indent="-342900">
              <a:lnSpc>
                <a:spcPct val="150000"/>
              </a:lnSpc>
              <a:buFont typeface="Arial" panose="020B0604020202020204" pitchFamily="34" charset="0"/>
              <a:buChar char="•"/>
            </a:pPr>
            <a:r>
              <a:rPr lang="en-US" sz="2000" dirty="0"/>
              <a:t>By default, for the current date all the user login/logout details are displayed</a:t>
            </a:r>
          </a:p>
          <a:p>
            <a:pPr marL="342900" indent="-342900">
              <a:lnSpc>
                <a:spcPct val="150000"/>
              </a:lnSpc>
              <a:buFont typeface="Arial" panose="020B0604020202020204" pitchFamily="34" charset="0"/>
              <a:buChar char="•"/>
            </a:pPr>
            <a:r>
              <a:rPr lang="en-US" sz="2000" dirty="0"/>
              <a:t>Allows to filter the login/logout activities by the following filters:</a:t>
            </a:r>
          </a:p>
          <a:p>
            <a:pPr marL="800100" lvl="1" indent="-342900">
              <a:lnSpc>
                <a:spcPct val="150000"/>
              </a:lnSpc>
              <a:buFont typeface="Wingdings" panose="05000000000000000000" pitchFamily="2" charset="2"/>
              <a:buChar char="§"/>
            </a:pPr>
            <a:r>
              <a:rPr lang="en-US" sz="2000" dirty="0"/>
              <a:t>Person name</a:t>
            </a:r>
          </a:p>
          <a:p>
            <a:pPr marL="800100" lvl="1" indent="-342900">
              <a:lnSpc>
                <a:spcPct val="150000"/>
              </a:lnSpc>
              <a:buFont typeface="Wingdings" panose="05000000000000000000" pitchFamily="2" charset="2"/>
              <a:buChar char="§"/>
            </a:pPr>
            <a:r>
              <a:rPr lang="en-US" sz="2000" dirty="0"/>
              <a:t>Activity type – In/Out</a:t>
            </a:r>
          </a:p>
          <a:p>
            <a:pPr marL="800100" lvl="1" indent="-342900">
              <a:lnSpc>
                <a:spcPct val="150000"/>
              </a:lnSpc>
              <a:buFont typeface="Wingdings" panose="05000000000000000000" pitchFamily="2" charset="2"/>
              <a:buChar char="§"/>
            </a:pPr>
            <a:r>
              <a:rPr lang="en-US" sz="2000" dirty="0"/>
              <a:t>From &amp; To date</a:t>
            </a:r>
            <a:endParaRPr lang="en-IN" sz="2000" dirty="0"/>
          </a:p>
        </p:txBody>
      </p:sp>
    </p:spTree>
    <p:extLst>
      <p:ext uri="{BB962C8B-B14F-4D97-AF65-F5344CB8AC3E}">
        <p14:creationId xmlns:p14="http://schemas.microsoft.com/office/powerpoint/2010/main" val="19433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650435" y="73740"/>
            <a:ext cx="702365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Calibri" panose="020F0502020204030204" pitchFamily="34" charset="0"/>
                <a:cs typeface="Calibri" panose="020F0502020204030204" pitchFamily="34" charset="0"/>
              </a:rPr>
              <a:t>Questionnaire Maintenance</a:t>
            </a:r>
            <a:endParaRPr lang="en-IN" sz="3200" b="1"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12"/>
          </p:nvPr>
        </p:nvSpPr>
        <p:spPr>
          <a:xfrm>
            <a:off x="3510293" y="6285018"/>
            <a:ext cx="2743200" cy="365125"/>
          </a:xfrm>
        </p:spPr>
        <p:txBody>
          <a:bodyPr/>
          <a:lstStyle/>
          <a:p>
            <a:fld id="{80EA8F26-D01C-4D83-A07A-6FC2B1EB6704}" type="slidenum">
              <a:rPr lang="en-IN" smtClean="0"/>
              <a:t>8</a:t>
            </a:fld>
            <a:endParaRPr lang="en-IN" dirty="0"/>
          </a:p>
        </p:txBody>
      </p:sp>
      <p:sp>
        <p:nvSpPr>
          <p:cNvPr id="16" name="Rectangle 15"/>
          <p:cNvSpPr/>
          <p:nvPr/>
        </p:nvSpPr>
        <p:spPr>
          <a:xfrm>
            <a:off x="696838" y="829910"/>
            <a:ext cx="11170460" cy="470898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To create, edit, copy, enable/disable or delete Questionnaires</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Questionnaire can be linked to business rule</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Grant Managers can also add/manage Questionnaire</a:t>
            </a:r>
          </a:p>
          <a:p>
            <a:pPr>
              <a:lnSpc>
                <a:spcPct val="150000"/>
              </a:lnSpc>
            </a:pPr>
            <a:r>
              <a:rPr lang="en-US" sz="2000" u="sng" dirty="0">
                <a:latin typeface="Calibri" panose="020F0502020204030204" pitchFamily="34" charset="0"/>
                <a:cs typeface="Calibri" panose="020F0502020204030204" pitchFamily="34" charset="0"/>
              </a:rPr>
              <a:t>Steps </a:t>
            </a:r>
            <a:r>
              <a:rPr lang="en-US" sz="2000" dirty="0">
                <a:latin typeface="Calibri" panose="020F0502020204030204" pitchFamily="34" charset="0"/>
                <a:cs typeface="Calibri" panose="020F0502020204030204" pitchFamily="34" charset="0"/>
              </a:rPr>
              <a:t>:</a:t>
            </a:r>
          </a:p>
          <a:p>
            <a:pPr marL="457200" indent="-457200">
              <a:lnSpc>
                <a:spcPct val="150000"/>
              </a:lnSpc>
              <a:buFont typeface="+mj-lt"/>
              <a:buAutoNum type="arabicPeriod"/>
            </a:pPr>
            <a:r>
              <a:rPr lang="en-US" sz="2000" dirty="0">
                <a:latin typeface="Calibri" panose="020F0502020204030204" pitchFamily="34" charset="0"/>
                <a:cs typeface="Calibri" panose="020F0502020204030204" pitchFamily="34" charset="0"/>
              </a:rPr>
              <a:t>Create a Questionnaire and link to module/sub-module e.g. Award/Award Task</a:t>
            </a:r>
          </a:p>
          <a:p>
            <a:pPr marL="457200" indent="-457200">
              <a:lnSpc>
                <a:spcPct val="150000"/>
              </a:lnSpc>
              <a:buFont typeface="+mj-lt"/>
              <a:buAutoNum type="arabicPeriod"/>
            </a:pPr>
            <a:r>
              <a:rPr lang="en-US" sz="2000" dirty="0">
                <a:latin typeface="Calibri" panose="020F0502020204030204" pitchFamily="34" charset="0"/>
                <a:cs typeface="Calibri" panose="020F0502020204030204" pitchFamily="34" charset="0"/>
              </a:rPr>
              <a:t>Add questions and options</a:t>
            </a:r>
          </a:p>
          <a:p>
            <a:pPr marL="457200" indent="-457200">
              <a:lnSpc>
                <a:spcPct val="150000"/>
              </a:lnSpc>
              <a:buFont typeface="+mj-lt"/>
              <a:buAutoNum type="arabicPeriod"/>
            </a:pPr>
            <a:r>
              <a:rPr lang="en-US" sz="2000" dirty="0">
                <a:latin typeface="Calibri" panose="020F0502020204030204" pitchFamily="34" charset="0"/>
                <a:cs typeface="Calibri" panose="020F0502020204030204" pitchFamily="34" charset="0"/>
              </a:rPr>
              <a:t>Add branch questions i.e. new questions to be displayed based on the options of the previous questions answered</a:t>
            </a:r>
          </a:p>
          <a:p>
            <a:pPr marL="457200" indent="-457200">
              <a:lnSpc>
                <a:spcPct val="150000"/>
              </a:lnSpc>
              <a:buFont typeface="+mj-lt"/>
              <a:buAutoNum type="arabicPeriod"/>
            </a:pPr>
            <a:r>
              <a:rPr lang="en-US" sz="2000" dirty="0">
                <a:latin typeface="Calibri" panose="020F0502020204030204" pitchFamily="34" charset="0"/>
                <a:cs typeface="Calibri" panose="020F0502020204030204" pitchFamily="34" charset="0"/>
              </a:rPr>
              <a:t>Preview and Activate the Questionnaire</a:t>
            </a:r>
          </a:p>
          <a:p>
            <a:pPr>
              <a:lnSpc>
                <a:spcPct val="150000"/>
              </a:lnSpc>
            </a:pPr>
            <a:endParaRPr lang="en-US" sz="2000" dirty="0">
              <a:latin typeface="Calibri" panose="020F0502020204030204" pitchFamily="34" charset="0"/>
              <a:cs typeface="Calibri" panose="020F0502020204030204" pitchFamily="34" charset="0"/>
            </a:endParaRPr>
          </a:p>
        </p:txBody>
      </p:sp>
      <p:grpSp>
        <p:nvGrpSpPr>
          <p:cNvPr id="7" name="Group 6"/>
          <p:cNvGrpSpPr/>
          <p:nvPr/>
        </p:nvGrpSpPr>
        <p:grpSpPr>
          <a:xfrm>
            <a:off x="526668" y="4993381"/>
            <a:ext cx="10976049" cy="1091019"/>
            <a:chOff x="860006" y="5373843"/>
            <a:chExt cx="11668162" cy="1091019"/>
          </a:xfrm>
        </p:grpSpPr>
        <p:sp>
          <p:nvSpPr>
            <p:cNvPr id="8" name="Content Placeholder 3">
              <a:extLst>
                <a:ext uri="{FF2B5EF4-FFF2-40B4-BE49-F238E27FC236}">
                  <a16:creationId xmlns:a16="http://schemas.microsoft.com/office/drawing/2014/main" id="{53263F70-17F1-44EA-88C5-4E32322DE302}"/>
                </a:ext>
              </a:extLst>
            </p:cNvPr>
            <p:cNvSpPr txBox="1">
              <a:spLocks/>
            </p:cNvSpPr>
            <p:nvPr/>
          </p:nvSpPr>
          <p:spPr>
            <a:xfrm>
              <a:off x="875875" y="5758311"/>
              <a:ext cx="11652293" cy="706551"/>
            </a:xfrm>
            <a:prstGeom prst="rect">
              <a:avLst/>
            </a:prstGeom>
            <a:solidFill>
              <a:srgbClr val="FFFF00"/>
            </a:solidFill>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7000"/>
                </a:lnSpc>
                <a:spcAft>
                  <a:spcPts val="0"/>
                </a:spcAft>
                <a:buNone/>
              </a:pPr>
              <a:r>
                <a:rPr lang="en-IN" sz="1800" i="1" dirty="0">
                  <a:solidFill>
                    <a:srgbClr val="000000"/>
                  </a:solidFill>
                  <a:latin typeface="Calibri" panose="020F0502020204030204" pitchFamily="34" charset="0"/>
                  <a:ea typeface="Calibri" panose="020F0502020204030204" pitchFamily="34" charset="0"/>
                  <a:cs typeface="Calibri" panose="020F0502020204030204" pitchFamily="34" charset="0"/>
                </a:rPr>
                <a:t>New version award questionnaires will apply to newly created award/proposal as well as to draft awards/proposals. All approval in progress and active awards/proposals will use previous version.</a:t>
              </a:r>
              <a:endParaRPr lang="en-IN" sz="1800" i="1" dirty="0">
                <a:latin typeface="Calibri" panose="020F0502020204030204" pitchFamily="34" charset="0"/>
                <a:cs typeface="Calibri" panose="020F0502020204030204" pitchFamily="34" charset="0"/>
              </a:endParaRPr>
            </a:p>
          </p:txBody>
        </p:sp>
        <p:sp>
          <p:nvSpPr>
            <p:cNvPr id="9" name="Pentagon 46">
              <a:extLst>
                <a:ext uri="{FF2B5EF4-FFF2-40B4-BE49-F238E27FC236}">
                  <a16:creationId xmlns:a16="http://schemas.microsoft.com/office/drawing/2014/main" id="{F032F5F6-C768-4CBC-9FBB-877B877AB309}"/>
                </a:ext>
              </a:extLst>
            </p:cNvPr>
            <p:cNvSpPr/>
            <p:nvPr/>
          </p:nvSpPr>
          <p:spPr>
            <a:xfrm>
              <a:off x="860006" y="5373843"/>
              <a:ext cx="799533" cy="344892"/>
            </a:xfrm>
            <a:prstGeom prst="homePlate">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Calibri" panose="020F0502020204030204" pitchFamily="34" charset="0"/>
                  <a:cs typeface="Calibri" panose="020F0502020204030204" pitchFamily="34" charset="0"/>
                </a:rPr>
                <a:t>Note</a:t>
              </a:r>
              <a:endParaRPr lang="en-IN" i="1"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1952277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6380949" y="906069"/>
            <a:ext cx="1571429" cy="64761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392424" y="1851856"/>
            <a:ext cx="8183451" cy="247083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871627" y="119443"/>
            <a:ext cx="5476335" cy="618240"/>
          </a:xfrm>
        </p:spPr>
        <p:txBody>
          <a:bodyPr vert="horz" lIns="91440" tIns="45720" rIns="91440" bIns="45720" rtlCol="0" anchor="ctr">
            <a:normAutofit/>
          </a:bodyPr>
          <a:lstStyle/>
          <a:p>
            <a:r>
              <a:rPr lang="en-IN" sz="3200" b="1" dirty="0">
                <a:latin typeface="Calibri" panose="020F0502020204030204" pitchFamily="34" charset="0"/>
                <a:cs typeface="Calibri" panose="020F0502020204030204" pitchFamily="34" charset="0"/>
              </a:rPr>
              <a:t>User Activity Maintenance</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80</a:t>
            </a:fld>
            <a:endParaRPr lang="en-IN" dirty="0"/>
          </a:p>
        </p:txBody>
      </p:sp>
      <p:sp>
        <p:nvSpPr>
          <p:cNvPr id="10" name="Rectangle 9"/>
          <p:cNvSpPr/>
          <p:nvPr/>
        </p:nvSpPr>
        <p:spPr>
          <a:xfrm>
            <a:off x="466164" y="2645982"/>
            <a:ext cx="7980951" cy="12677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p:cNvGrpSpPr/>
          <p:nvPr/>
        </p:nvGrpSpPr>
        <p:grpSpPr>
          <a:xfrm>
            <a:off x="7952378" y="772795"/>
            <a:ext cx="3533864" cy="853396"/>
            <a:chOff x="8040448" y="1377539"/>
            <a:chExt cx="3533864" cy="853396"/>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9"/>
              <a:ext cx="2895309" cy="85339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User Activity </a:t>
              </a:r>
              <a:r>
                <a:rPr lang="en-US" sz="1600" dirty="0">
                  <a:cs typeface="Calibri" panose="020F0502020204030204" pitchFamily="34" charset="0"/>
                </a:rPr>
                <a:t>from the Admin Dashboard</a:t>
              </a:r>
            </a:p>
          </p:txBody>
        </p:sp>
      </p:grpSp>
      <p:sp>
        <p:nvSpPr>
          <p:cNvPr id="9" name="Rectangle 8"/>
          <p:cNvSpPr/>
          <p:nvPr/>
        </p:nvSpPr>
        <p:spPr>
          <a:xfrm>
            <a:off x="466165" y="1851855"/>
            <a:ext cx="7980950" cy="7172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Down Arrow 10"/>
          <p:cNvSpPr/>
          <p:nvPr/>
        </p:nvSpPr>
        <p:spPr>
          <a:xfrm>
            <a:off x="6945438" y="1567755"/>
            <a:ext cx="442452" cy="62552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p:cNvGrpSpPr/>
          <p:nvPr/>
        </p:nvGrpSpPr>
        <p:grpSpPr>
          <a:xfrm>
            <a:off x="8447115" y="1994505"/>
            <a:ext cx="3340368" cy="3388657"/>
            <a:chOff x="8040448" y="1604285"/>
            <a:chExt cx="3595850" cy="3388657"/>
          </a:xfrm>
        </p:grpSpPr>
        <p:grpSp>
          <p:nvGrpSpPr>
            <p:cNvPr id="20" name="Group 19"/>
            <p:cNvGrpSpPr/>
            <p:nvPr/>
          </p:nvGrpSpPr>
          <p:grpSpPr>
            <a:xfrm rot="5400000">
              <a:off x="8170630" y="1474103"/>
              <a:ext cx="378191" cy="638556"/>
              <a:chOff x="5579461" y="2053694"/>
              <a:chExt cx="341317" cy="647111"/>
            </a:xfrm>
            <a:solidFill>
              <a:schemeClr val="accent1">
                <a:lumMod val="75000"/>
              </a:schemeClr>
            </a:solidFill>
          </p:grpSpPr>
          <p:sp>
            <p:nvSpPr>
              <p:cNvPr id="2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sp>
          <p:nvSpPr>
            <p:cNvPr id="21" name="Content Placeholder 3"/>
            <p:cNvSpPr txBox="1">
              <a:spLocks/>
            </p:cNvSpPr>
            <p:nvPr/>
          </p:nvSpPr>
          <p:spPr bwMode="auto">
            <a:xfrm>
              <a:off x="8694685" y="1612388"/>
              <a:ext cx="2941613" cy="3380554"/>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Use the Search &amp; filter options:</a:t>
              </a:r>
            </a:p>
            <a:p>
              <a:pPr marL="285750" indent="-285750">
                <a:lnSpc>
                  <a:spcPct val="150000"/>
                </a:lnSpc>
                <a:buFont typeface="Arial" panose="020B0604020202020204" pitchFamily="34" charset="0"/>
                <a:buChar char="•"/>
              </a:pPr>
              <a:r>
                <a:rPr lang="en-US" sz="1600" b="1" dirty="0">
                  <a:cs typeface="Calibri" panose="020F0502020204030204" pitchFamily="34" charset="0"/>
                </a:rPr>
                <a:t>Person Name</a:t>
              </a:r>
            </a:p>
            <a:p>
              <a:pPr marL="285750" indent="-285750">
                <a:lnSpc>
                  <a:spcPct val="150000"/>
                </a:lnSpc>
                <a:buFont typeface="Arial" panose="020B0604020202020204" pitchFamily="34" charset="0"/>
                <a:buChar char="•"/>
              </a:pPr>
              <a:r>
                <a:rPr lang="en-US" sz="1600" b="1" dirty="0">
                  <a:cs typeface="Calibri" panose="020F0502020204030204" pitchFamily="34" charset="0"/>
                </a:rPr>
                <a:t>Activity Type</a:t>
              </a:r>
            </a:p>
            <a:p>
              <a:pPr marL="285750" indent="-285750">
                <a:lnSpc>
                  <a:spcPct val="150000"/>
                </a:lnSpc>
                <a:buFont typeface="Arial" panose="020B0604020202020204" pitchFamily="34" charset="0"/>
                <a:buChar char="•"/>
              </a:pPr>
              <a:r>
                <a:rPr lang="en-US" sz="1600" b="1" dirty="0">
                  <a:cs typeface="Calibri" panose="020F0502020204030204" pitchFamily="34" charset="0"/>
                </a:rPr>
                <a:t>From &amp; To </a:t>
              </a:r>
            </a:p>
            <a:p>
              <a:pPr marL="285750" indent="-285750">
                <a:lnSpc>
                  <a:spcPct val="150000"/>
                </a:lnSpc>
                <a:buFont typeface="Arial" panose="020B0604020202020204" pitchFamily="34" charset="0"/>
                <a:buChar char="•"/>
              </a:pPr>
              <a:endParaRPr lang="en-US" sz="1600" b="1" dirty="0">
                <a:cs typeface="Calibri" panose="020F0502020204030204" pitchFamily="34" charset="0"/>
              </a:endParaRP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Export As </a:t>
              </a:r>
              <a:r>
                <a:rPr lang="en-US" sz="1600" dirty="0">
                  <a:cs typeface="Calibri" panose="020F0502020204030204" pitchFamily="34" charset="0"/>
                </a:rPr>
                <a:t>option to download user login/logout activities in excel sheet</a:t>
              </a:r>
            </a:p>
          </p:txBody>
        </p:sp>
      </p:grpSp>
      <p:grpSp>
        <p:nvGrpSpPr>
          <p:cNvPr id="13" name="Group 12"/>
          <p:cNvGrpSpPr/>
          <p:nvPr/>
        </p:nvGrpSpPr>
        <p:grpSpPr>
          <a:xfrm>
            <a:off x="642490" y="3957373"/>
            <a:ext cx="5597603" cy="1159442"/>
            <a:chOff x="2447092" y="4024036"/>
            <a:chExt cx="5597603" cy="1159442"/>
          </a:xfrm>
        </p:grpSpPr>
        <p:grpSp>
          <p:nvGrpSpPr>
            <p:cNvPr id="38" name="Group 37"/>
            <p:cNvGrpSpPr/>
            <p:nvPr/>
          </p:nvGrpSpPr>
          <p:grpSpPr>
            <a:xfrm>
              <a:off x="2447092" y="4024036"/>
              <a:ext cx="5597603" cy="1159442"/>
              <a:chOff x="3224786" y="5343911"/>
              <a:chExt cx="5597603" cy="1159442"/>
            </a:xfrm>
          </p:grpSpPr>
          <p:sp>
            <p:nvSpPr>
              <p:cNvPr id="39" name="Content Placeholder 3">
                <a:extLst>
                  <a:ext uri="{FF2B5EF4-FFF2-40B4-BE49-F238E27FC236}">
                    <a16:creationId xmlns:a16="http://schemas.microsoft.com/office/drawing/2014/main" id="{53263F70-17F1-44EA-88C5-4E32322DE302}"/>
                  </a:ext>
                </a:extLst>
              </p:cNvPr>
              <p:cNvSpPr txBox="1">
                <a:spLocks/>
              </p:cNvSpPr>
              <p:nvPr/>
            </p:nvSpPr>
            <p:spPr>
              <a:xfrm>
                <a:off x="3224786" y="5928508"/>
                <a:ext cx="5597603" cy="574845"/>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By default, all the users logged in/out for the current day will be displayed</a:t>
                </a:r>
                <a:endParaRPr lang="en-IN" sz="1600" dirty="0"/>
              </a:p>
            </p:txBody>
          </p:sp>
          <p:sp>
            <p:nvSpPr>
              <p:cNvPr id="40" name="Pentagon 46">
                <a:extLst>
                  <a:ext uri="{FF2B5EF4-FFF2-40B4-BE49-F238E27FC236}">
                    <a16:creationId xmlns:a16="http://schemas.microsoft.com/office/drawing/2014/main" id="{F032F5F6-C768-4CBC-9FBB-877B877AB309}"/>
                  </a:ext>
                </a:extLst>
              </p:cNvPr>
              <p:cNvSpPr/>
              <p:nvPr/>
            </p:nvSpPr>
            <p:spPr>
              <a:xfrm rot="16200000">
                <a:off x="8379952" y="5486070"/>
                <a:ext cx="584595" cy="30027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3" name="Rectangle 2"/>
            <p:cNvSpPr/>
            <p:nvPr/>
          </p:nvSpPr>
          <p:spPr>
            <a:xfrm>
              <a:off x="7791170" y="4199629"/>
              <a:ext cx="206770" cy="273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endParaRPr lang="en-IN" b="1" dirty="0"/>
            </a:p>
          </p:txBody>
        </p:sp>
      </p:grpSp>
    </p:spTree>
    <p:extLst>
      <p:ext uri="{BB962C8B-B14F-4D97-AF65-F5344CB8AC3E}">
        <p14:creationId xmlns:p14="http://schemas.microsoft.com/office/powerpoint/2010/main" val="2187715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2770242" y="117985"/>
            <a:ext cx="702365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Unit Hierarchy Maintenance</a:t>
            </a:r>
          </a:p>
        </p:txBody>
      </p:sp>
      <p:sp>
        <p:nvSpPr>
          <p:cNvPr id="2" name="Slide Number Placeholder 1"/>
          <p:cNvSpPr>
            <a:spLocks noGrp="1"/>
          </p:cNvSpPr>
          <p:nvPr>
            <p:ph type="sldNum" sz="quarter" idx="12"/>
          </p:nvPr>
        </p:nvSpPr>
        <p:spPr/>
        <p:txBody>
          <a:bodyPr/>
          <a:lstStyle/>
          <a:p>
            <a:fld id="{80EA8F26-D01C-4D83-A07A-6FC2B1EB6704}" type="slidenum">
              <a:rPr lang="en-IN" smtClean="0"/>
              <a:t>81</a:t>
            </a:fld>
            <a:endParaRPr lang="en-IN" dirty="0"/>
          </a:p>
        </p:txBody>
      </p:sp>
      <p:sp>
        <p:nvSpPr>
          <p:cNvPr id="16" name="Rectangle 15"/>
          <p:cNvSpPr/>
          <p:nvPr/>
        </p:nvSpPr>
        <p:spPr>
          <a:xfrm>
            <a:off x="696838" y="1124236"/>
            <a:ext cx="7842478" cy="286232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To add Parent/Child Unit to the NTU organization in RISE application.</a:t>
            </a:r>
          </a:p>
          <a:p>
            <a:pPr marL="342900" indent="-342900">
              <a:lnSpc>
                <a:spcPct val="150000"/>
              </a:lnSpc>
              <a:buFont typeface="Arial" panose="020B0604020202020204" pitchFamily="34" charset="0"/>
              <a:buChar char="•"/>
            </a:pPr>
            <a:r>
              <a:rPr lang="en-US" sz="2000" dirty="0"/>
              <a:t>To add or update the unit administrators to each unit.</a:t>
            </a:r>
          </a:p>
          <a:p>
            <a:pPr marL="342900" indent="-342900">
              <a:lnSpc>
                <a:spcPct val="150000"/>
              </a:lnSpc>
              <a:buFont typeface="Arial" panose="020B0604020202020204" pitchFamily="34" charset="0"/>
              <a:buChar char="•"/>
            </a:pPr>
            <a:r>
              <a:rPr lang="en-US" sz="2000" dirty="0"/>
              <a:t>Allows to add or maintain the Unit wise rate.</a:t>
            </a:r>
          </a:p>
          <a:p>
            <a:pPr marL="342900" indent="-342900">
              <a:lnSpc>
                <a:spcPct val="150000"/>
              </a:lnSpc>
              <a:buFont typeface="Arial" panose="020B0604020202020204" pitchFamily="34" charset="0"/>
              <a:buChar char="•"/>
            </a:pPr>
            <a:r>
              <a:rPr lang="en-US" sz="2000" dirty="0"/>
              <a:t>Maintain Unit wise user roles</a:t>
            </a:r>
          </a:p>
          <a:p>
            <a:pPr marL="342900" indent="-342900">
              <a:lnSpc>
                <a:spcPct val="150000"/>
              </a:lnSpc>
              <a:buFont typeface="Arial" panose="020B0604020202020204" pitchFamily="34" charset="0"/>
              <a:buChar char="•"/>
            </a:pPr>
            <a:endParaRPr lang="en-IN" sz="2000" dirty="0"/>
          </a:p>
          <a:p>
            <a:pPr marL="342900" indent="-34290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22579440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130857" y="913276"/>
            <a:ext cx="1800000" cy="65714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278051" y="1871928"/>
            <a:ext cx="8269840" cy="245127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871627" y="119443"/>
            <a:ext cx="5476335" cy="618240"/>
          </a:xfrm>
        </p:spPr>
        <p:txBody>
          <a:bodyPr vert="horz" lIns="91440" tIns="45720" rIns="91440" bIns="45720" rtlCol="0" anchor="ctr">
            <a:normAutofit/>
          </a:bodyPr>
          <a:lstStyle/>
          <a:p>
            <a:r>
              <a:rPr lang="en-IN" sz="3200" b="1" dirty="0">
                <a:latin typeface="Calibri" panose="020F0502020204030204" pitchFamily="34" charset="0"/>
                <a:cs typeface="Calibri" panose="020F0502020204030204" pitchFamily="34" charset="0"/>
              </a:rPr>
              <a:t>Unit Hierarchy Maintenance</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82</a:t>
            </a:fld>
            <a:endParaRPr lang="en-IN" dirty="0"/>
          </a:p>
        </p:txBody>
      </p:sp>
      <p:sp>
        <p:nvSpPr>
          <p:cNvPr id="10" name="Rectangle 9"/>
          <p:cNvSpPr/>
          <p:nvPr/>
        </p:nvSpPr>
        <p:spPr>
          <a:xfrm>
            <a:off x="365389" y="2455893"/>
            <a:ext cx="4663811" cy="18525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p:cNvGrpSpPr/>
          <p:nvPr/>
        </p:nvGrpSpPr>
        <p:grpSpPr>
          <a:xfrm>
            <a:off x="7952378" y="772795"/>
            <a:ext cx="3533864" cy="853396"/>
            <a:chOff x="8040448" y="1377539"/>
            <a:chExt cx="3533864" cy="853396"/>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9"/>
              <a:ext cx="2895309" cy="85339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Unit Hierarchy </a:t>
              </a:r>
              <a:r>
                <a:rPr lang="en-US" sz="1600" dirty="0">
                  <a:cs typeface="Calibri" panose="020F0502020204030204" pitchFamily="34" charset="0"/>
                </a:rPr>
                <a:t>from the Admin Dashboard</a:t>
              </a:r>
            </a:p>
          </p:txBody>
        </p:sp>
      </p:grpSp>
      <p:sp>
        <p:nvSpPr>
          <p:cNvPr id="11" name="Down Arrow 10"/>
          <p:cNvSpPr/>
          <p:nvPr/>
        </p:nvSpPr>
        <p:spPr>
          <a:xfrm>
            <a:off x="6945438" y="1567755"/>
            <a:ext cx="442452" cy="62552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p:cNvGrpSpPr/>
          <p:nvPr/>
        </p:nvGrpSpPr>
        <p:grpSpPr>
          <a:xfrm>
            <a:off x="8100324" y="2455893"/>
            <a:ext cx="3443141" cy="1437682"/>
            <a:chOff x="7929815" y="1604289"/>
            <a:chExt cx="3706483" cy="1437682"/>
          </a:xfrm>
        </p:grpSpPr>
        <p:grpSp>
          <p:nvGrpSpPr>
            <p:cNvPr id="20" name="Group 19"/>
            <p:cNvGrpSpPr/>
            <p:nvPr/>
          </p:nvGrpSpPr>
          <p:grpSpPr>
            <a:xfrm rot="5400000">
              <a:off x="8115314" y="1418790"/>
              <a:ext cx="378189" cy="749187"/>
              <a:chOff x="5579461" y="2053695"/>
              <a:chExt cx="341315" cy="759224"/>
            </a:xfrm>
            <a:solidFill>
              <a:schemeClr val="accent1">
                <a:lumMod val="75000"/>
              </a:schemeClr>
            </a:solidFill>
          </p:grpSpPr>
          <p:sp>
            <p:nvSpPr>
              <p:cNvPr id="24" name="Pentagon 54">
                <a:extLst>
                  <a:ext uri="{FF2B5EF4-FFF2-40B4-BE49-F238E27FC236}">
                    <a16:creationId xmlns:a16="http://schemas.microsoft.com/office/drawing/2014/main" id="{12F7669B-B965-47C2-91D5-5092C6931984}"/>
                  </a:ext>
                </a:extLst>
              </p:cNvPr>
              <p:cNvSpPr/>
              <p:nvPr/>
            </p:nvSpPr>
            <p:spPr>
              <a:xfrm rot="5400000">
                <a:off x="5374162" y="2266304"/>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sp>
          <p:nvSpPr>
            <p:cNvPr id="21" name="Content Placeholder 3"/>
            <p:cNvSpPr txBox="1">
              <a:spLocks/>
            </p:cNvSpPr>
            <p:nvPr/>
          </p:nvSpPr>
          <p:spPr bwMode="auto">
            <a:xfrm>
              <a:off x="8694685" y="1612389"/>
              <a:ext cx="2941613" cy="1429582"/>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Selected Unit’s information is displayed with Unit Head and Unit Approval HOD.</a:t>
              </a:r>
            </a:p>
          </p:txBody>
        </p:sp>
      </p:grpSp>
      <p:grpSp>
        <p:nvGrpSpPr>
          <p:cNvPr id="13" name="Group 12"/>
          <p:cNvGrpSpPr/>
          <p:nvPr/>
        </p:nvGrpSpPr>
        <p:grpSpPr>
          <a:xfrm>
            <a:off x="365389" y="4338399"/>
            <a:ext cx="4004769" cy="1184897"/>
            <a:chOff x="2407505" y="4045933"/>
            <a:chExt cx="4004769" cy="1184897"/>
          </a:xfrm>
        </p:grpSpPr>
        <p:grpSp>
          <p:nvGrpSpPr>
            <p:cNvPr id="38" name="Group 37"/>
            <p:cNvGrpSpPr/>
            <p:nvPr/>
          </p:nvGrpSpPr>
          <p:grpSpPr>
            <a:xfrm>
              <a:off x="2407505" y="4045933"/>
              <a:ext cx="4004769" cy="1184897"/>
              <a:chOff x="3185199" y="5365808"/>
              <a:chExt cx="4004769" cy="1184897"/>
            </a:xfrm>
          </p:grpSpPr>
          <p:sp>
            <p:nvSpPr>
              <p:cNvPr id="39" name="Content Placeholder 3">
                <a:extLst>
                  <a:ext uri="{FF2B5EF4-FFF2-40B4-BE49-F238E27FC236}">
                    <a16:creationId xmlns:a16="http://schemas.microsoft.com/office/drawing/2014/main" id="{53263F70-17F1-44EA-88C5-4E32322DE302}"/>
                  </a:ext>
                </a:extLst>
              </p:cNvPr>
              <p:cNvSpPr txBox="1">
                <a:spLocks/>
              </p:cNvSpPr>
              <p:nvPr/>
            </p:nvSpPr>
            <p:spPr>
              <a:xfrm>
                <a:off x="3185199" y="5975860"/>
                <a:ext cx="4004769" cy="574845"/>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By default, all the units are displayed.</a:t>
                </a:r>
                <a:endParaRPr lang="en-IN" sz="1600" dirty="0"/>
              </a:p>
            </p:txBody>
          </p:sp>
          <p:sp>
            <p:nvSpPr>
              <p:cNvPr id="40" name="Pentagon 46">
                <a:extLst>
                  <a:ext uri="{FF2B5EF4-FFF2-40B4-BE49-F238E27FC236}">
                    <a16:creationId xmlns:a16="http://schemas.microsoft.com/office/drawing/2014/main" id="{F032F5F6-C768-4CBC-9FBB-877B877AB309}"/>
                  </a:ext>
                </a:extLst>
              </p:cNvPr>
              <p:cNvSpPr/>
              <p:nvPr/>
            </p:nvSpPr>
            <p:spPr>
              <a:xfrm rot="16200000">
                <a:off x="6747531" y="5507967"/>
                <a:ext cx="584595" cy="30027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3" name="Rectangle 2"/>
            <p:cNvSpPr/>
            <p:nvPr/>
          </p:nvSpPr>
          <p:spPr>
            <a:xfrm>
              <a:off x="6158749" y="4206628"/>
              <a:ext cx="206770" cy="273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endParaRPr lang="en-IN" b="1" dirty="0"/>
            </a:p>
          </p:txBody>
        </p:sp>
      </p:grpSp>
      <p:sp>
        <p:nvSpPr>
          <p:cNvPr id="12" name="Rectangle 11"/>
          <p:cNvSpPr/>
          <p:nvPr/>
        </p:nvSpPr>
        <p:spPr>
          <a:xfrm>
            <a:off x="5176684" y="2193283"/>
            <a:ext cx="2923640" cy="122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745910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262861" y="3134173"/>
            <a:ext cx="5509087" cy="347819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262862" y="924170"/>
            <a:ext cx="7527784" cy="206684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552491" y="118588"/>
            <a:ext cx="6172025" cy="618240"/>
          </a:xfrm>
        </p:spPr>
        <p:txBody>
          <a:bodyPr vert="horz" lIns="91440" tIns="45720" rIns="91440" bIns="45720" rtlCol="0" anchor="ctr">
            <a:normAutofit/>
          </a:bodyPr>
          <a:lstStyle/>
          <a:p>
            <a:r>
              <a:rPr lang="en-IN" sz="3200" b="1" dirty="0">
                <a:latin typeface="Calibri" panose="020F0502020204030204" pitchFamily="34" charset="0"/>
                <a:cs typeface="Calibri" panose="020F0502020204030204" pitchFamily="34" charset="0"/>
              </a:rPr>
              <a:t>Unit Hierarchy – Add A New Unit</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83</a:t>
            </a:fld>
            <a:endParaRPr lang="en-IN" dirty="0"/>
          </a:p>
        </p:txBody>
      </p:sp>
      <p:grpSp>
        <p:nvGrpSpPr>
          <p:cNvPr id="22" name="Group 21"/>
          <p:cNvGrpSpPr/>
          <p:nvPr/>
        </p:nvGrpSpPr>
        <p:grpSpPr>
          <a:xfrm>
            <a:off x="7585371" y="843648"/>
            <a:ext cx="3533865" cy="1884889"/>
            <a:chOff x="8040448" y="593703"/>
            <a:chExt cx="3533865" cy="1884889"/>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4" y="593703"/>
              <a:ext cx="2895309" cy="1884889"/>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NTU if the new unit is the Parent Unit. Else click the required Parent Unit and click </a:t>
              </a:r>
              <a:r>
                <a:rPr lang="en-US" sz="1600" b="1" dirty="0">
                  <a:cs typeface="Calibri" panose="020F0502020204030204" pitchFamily="34" charset="0"/>
                </a:rPr>
                <a:t>More Action (3 dots) </a:t>
              </a:r>
              <a:r>
                <a:rPr lang="en-US" sz="1600" dirty="0">
                  <a:cs typeface="Calibri" panose="020F0502020204030204" pitchFamily="34" charset="0"/>
                </a:rPr>
                <a:t>and click </a:t>
              </a:r>
              <a:r>
                <a:rPr lang="en-US" sz="1600" b="1" dirty="0">
                  <a:cs typeface="Calibri" panose="020F0502020204030204" pitchFamily="34" charset="0"/>
                </a:rPr>
                <a:t>Add Unit </a:t>
              </a:r>
              <a:r>
                <a:rPr lang="en-US" sz="1600" dirty="0">
                  <a:cs typeface="Calibri" panose="020F0502020204030204" pitchFamily="34" charset="0"/>
                </a:rPr>
                <a:t>button.</a:t>
              </a:r>
            </a:p>
          </p:txBody>
        </p:sp>
      </p:grpSp>
      <p:sp>
        <p:nvSpPr>
          <p:cNvPr id="12" name="Rectangle 11"/>
          <p:cNvSpPr/>
          <p:nvPr/>
        </p:nvSpPr>
        <p:spPr>
          <a:xfrm>
            <a:off x="6105870" y="1969948"/>
            <a:ext cx="1479501" cy="10218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p:cNvGrpSpPr/>
          <p:nvPr/>
        </p:nvGrpSpPr>
        <p:grpSpPr>
          <a:xfrm>
            <a:off x="5659043" y="3098633"/>
            <a:ext cx="5095548" cy="3255001"/>
            <a:chOff x="8040448" y="713267"/>
            <a:chExt cx="5095548" cy="3255001"/>
          </a:xfrm>
        </p:grpSpPr>
        <p:grpSp>
          <p:nvGrpSpPr>
            <p:cNvPr id="28" name="Group 27"/>
            <p:cNvGrpSpPr/>
            <p:nvPr/>
          </p:nvGrpSpPr>
          <p:grpSpPr>
            <a:xfrm rot="5400000">
              <a:off x="8170630" y="1474103"/>
              <a:ext cx="378191" cy="638556"/>
              <a:chOff x="5579461" y="2053694"/>
              <a:chExt cx="341317" cy="647111"/>
            </a:xfrm>
            <a:solidFill>
              <a:schemeClr val="accent1">
                <a:lumMod val="75000"/>
              </a:schemeClr>
            </a:solidFill>
          </p:grpSpPr>
          <p:sp>
            <p:nvSpPr>
              <p:cNvPr id="30"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9" name="Content Placeholder 3"/>
            <p:cNvSpPr txBox="1">
              <a:spLocks/>
            </p:cNvSpPr>
            <p:nvPr/>
          </p:nvSpPr>
          <p:spPr bwMode="auto">
            <a:xfrm>
              <a:off x="8679004" y="713267"/>
              <a:ext cx="4456992" cy="3255001"/>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u="sng" dirty="0">
                  <a:cs typeface="Calibri" panose="020F0502020204030204" pitchFamily="34" charset="0"/>
                </a:rPr>
                <a:t>Enter the Unit details </a:t>
              </a:r>
              <a:r>
                <a:rPr lang="en-US" sz="1600" dirty="0">
                  <a:cs typeface="Calibri" panose="020F0502020204030204" pitchFamily="34" charset="0"/>
                </a:rPr>
                <a:t>:</a:t>
              </a:r>
            </a:p>
            <a:p>
              <a:pPr>
                <a:lnSpc>
                  <a:spcPct val="150000"/>
                </a:lnSpc>
              </a:pPr>
              <a:r>
                <a:rPr lang="en-US" sz="1600" b="1" dirty="0">
                  <a:cs typeface="Calibri" panose="020F0502020204030204" pitchFamily="34" charset="0"/>
                </a:rPr>
                <a:t>Parent Unit </a:t>
              </a:r>
              <a:r>
                <a:rPr lang="en-US" sz="1600" dirty="0">
                  <a:cs typeface="Calibri" panose="020F0502020204030204" pitchFamily="34" charset="0"/>
                </a:rPr>
                <a:t>– Auto-filled</a:t>
              </a:r>
            </a:p>
            <a:p>
              <a:pPr>
                <a:lnSpc>
                  <a:spcPct val="150000"/>
                </a:lnSpc>
              </a:pPr>
              <a:r>
                <a:rPr lang="en-US" sz="1600" b="1" dirty="0">
                  <a:cs typeface="Calibri" panose="020F0502020204030204" pitchFamily="34" charset="0"/>
                </a:rPr>
                <a:t>Unit Name </a:t>
              </a:r>
              <a:r>
                <a:rPr lang="en-US" sz="1600" dirty="0">
                  <a:cs typeface="Calibri" panose="020F0502020204030204" pitchFamily="34" charset="0"/>
                </a:rPr>
                <a:t>– enter the new Unit name</a:t>
              </a:r>
            </a:p>
            <a:p>
              <a:pPr>
                <a:lnSpc>
                  <a:spcPct val="150000"/>
                </a:lnSpc>
              </a:pPr>
              <a:r>
                <a:rPr lang="en-US" sz="1600" b="1" dirty="0">
                  <a:cs typeface="Calibri" panose="020F0502020204030204" pitchFamily="34" charset="0"/>
                </a:rPr>
                <a:t>Unit Number </a:t>
              </a:r>
              <a:r>
                <a:rPr lang="en-US" sz="1600" dirty="0">
                  <a:cs typeface="Calibri" panose="020F0502020204030204" pitchFamily="34" charset="0"/>
                </a:rPr>
                <a:t>– enter the Unit number</a:t>
              </a:r>
            </a:p>
            <a:p>
              <a:pPr>
                <a:lnSpc>
                  <a:spcPct val="150000"/>
                </a:lnSpc>
              </a:pPr>
              <a:r>
                <a:rPr lang="en-US" sz="1600" u="sng" dirty="0">
                  <a:cs typeface="Calibri" panose="020F0502020204030204" pitchFamily="34" charset="0"/>
                </a:rPr>
                <a:t>Enter the Unit Administrator details </a:t>
              </a:r>
              <a:r>
                <a:rPr lang="en-US" sz="1600" dirty="0">
                  <a:cs typeface="Calibri" panose="020F0502020204030204" pitchFamily="34" charset="0"/>
                </a:rPr>
                <a:t>:</a:t>
              </a:r>
            </a:p>
            <a:p>
              <a:pPr>
                <a:lnSpc>
                  <a:spcPct val="150000"/>
                </a:lnSpc>
              </a:pPr>
              <a:r>
                <a:rPr lang="en-US" sz="1600" b="1" dirty="0">
                  <a:cs typeface="Calibri" panose="020F0502020204030204" pitchFamily="34" charset="0"/>
                </a:rPr>
                <a:t>Administrator Type </a:t>
              </a:r>
              <a:r>
                <a:rPr lang="en-US" sz="1600" dirty="0">
                  <a:cs typeface="Calibri" panose="020F0502020204030204" pitchFamily="34" charset="0"/>
                </a:rPr>
                <a:t>– select Administrator type</a:t>
              </a:r>
            </a:p>
            <a:p>
              <a:pPr>
                <a:lnSpc>
                  <a:spcPct val="150000"/>
                </a:lnSpc>
              </a:pPr>
              <a:r>
                <a:rPr lang="en-US" sz="1600" b="1" dirty="0">
                  <a:cs typeface="Calibri" panose="020F0502020204030204" pitchFamily="34" charset="0"/>
                </a:rPr>
                <a:t>Name</a:t>
              </a:r>
              <a:r>
                <a:rPr lang="en-US" sz="1600" dirty="0">
                  <a:cs typeface="Calibri" panose="020F0502020204030204" pitchFamily="34" charset="0"/>
                </a:rPr>
                <a:t> – search the Administrator name</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a:t>
              </a:r>
              <a:r>
                <a:rPr lang="en-US" sz="1600" dirty="0">
                  <a:cs typeface="Calibri" panose="020F0502020204030204" pitchFamily="34" charset="0"/>
                </a:rPr>
                <a:t> button to add another Administrator</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Add</a:t>
              </a:r>
              <a:r>
                <a:rPr lang="en-US" sz="1600" dirty="0">
                  <a:cs typeface="Calibri" panose="020F0502020204030204" pitchFamily="34" charset="0"/>
                </a:rPr>
                <a:t> button to save</a:t>
              </a:r>
            </a:p>
            <a:p>
              <a:pPr>
                <a:lnSpc>
                  <a:spcPct val="150000"/>
                </a:lnSpc>
              </a:pPr>
              <a:endParaRPr lang="en-US" sz="1600" dirty="0">
                <a:cs typeface="Calibri" panose="020F0502020204030204" pitchFamily="34" charset="0"/>
              </a:endParaRPr>
            </a:p>
            <a:p>
              <a:pPr>
                <a:lnSpc>
                  <a:spcPct val="150000"/>
                </a:lnSpc>
              </a:pPr>
              <a:endParaRPr lang="en-US" sz="1600" dirty="0">
                <a:cs typeface="Calibri" panose="020F0502020204030204" pitchFamily="34" charset="0"/>
              </a:endParaRPr>
            </a:p>
          </p:txBody>
        </p:sp>
      </p:grpSp>
      <p:sp>
        <p:nvSpPr>
          <p:cNvPr id="14" name="Rectangle 13"/>
          <p:cNvSpPr/>
          <p:nvPr/>
        </p:nvSpPr>
        <p:spPr>
          <a:xfrm>
            <a:off x="324467" y="3509628"/>
            <a:ext cx="5334576" cy="30879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778135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1485616" y="733505"/>
            <a:ext cx="7076190" cy="220952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089265" y="103847"/>
            <a:ext cx="9158747" cy="618240"/>
          </a:xfrm>
        </p:spPr>
        <p:txBody>
          <a:bodyPr vert="horz" lIns="91440" tIns="45720" rIns="91440" bIns="45720" rtlCol="0" anchor="ctr">
            <a:noAutofit/>
          </a:bodyPr>
          <a:lstStyle/>
          <a:p>
            <a:pPr algn="ctr"/>
            <a:r>
              <a:rPr lang="en-IN" sz="3200" b="1" dirty="0">
                <a:latin typeface="Calibri" panose="020F0502020204030204" pitchFamily="34" charset="0"/>
                <a:cs typeface="Calibri" panose="020F0502020204030204" pitchFamily="34" charset="0"/>
              </a:rPr>
              <a:t>Unit Hierarchy – Edit Unit</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84</a:t>
            </a:fld>
            <a:endParaRPr lang="en-IN" dirty="0"/>
          </a:p>
        </p:txBody>
      </p:sp>
      <p:grpSp>
        <p:nvGrpSpPr>
          <p:cNvPr id="22" name="Group 21"/>
          <p:cNvGrpSpPr/>
          <p:nvPr/>
        </p:nvGrpSpPr>
        <p:grpSpPr>
          <a:xfrm>
            <a:off x="7966289" y="1330948"/>
            <a:ext cx="3871653" cy="1014637"/>
            <a:chOff x="8040445" y="1049618"/>
            <a:chExt cx="4727150" cy="1014637"/>
          </a:xfrm>
        </p:grpSpPr>
        <p:grpSp>
          <p:nvGrpSpPr>
            <p:cNvPr id="23" name="Group 22"/>
            <p:cNvGrpSpPr/>
            <p:nvPr/>
          </p:nvGrpSpPr>
          <p:grpSpPr>
            <a:xfrm rot="5400000">
              <a:off x="8534824" y="1118019"/>
              <a:ext cx="370090" cy="1358847"/>
              <a:chOff x="5586768" y="1323755"/>
              <a:chExt cx="334005" cy="1377052"/>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065245" y="1845278"/>
                <a:ext cx="1377052"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64078" y="1859509"/>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9399290" y="1049618"/>
              <a:ext cx="3368305" cy="1014637"/>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Edit</a:t>
              </a:r>
              <a:r>
                <a:rPr lang="en-US" sz="1600" dirty="0">
                  <a:cs typeface="Calibri" panose="020F0502020204030204" pitchFamily="34" charset="0"/>
                </a:rPr>
                <a:t> </a:t>
              </a:r>
              <a:r>
                <a:rPr lang="en-US" sz="1600" b="1" dirty="0">
                  <a:cs typeface="Calibri" panose="020F0502020204030204" pitchFamily="34" charset="0"/>
                </a:rPr>
                <a:t>icon</a:t>
              </a:r>
              <a:r>
                <a:rPr lang="en-US" sz="1600" dirty="0">
                  <a:cs typeface="Calibri" panose="020F0502020204030204" pitchFamily="34" charset="0"/>
                </a:rPr>
                <a:t> to update the unit details.</a:t>
              </a:r>
            </a:p>
            <a:p>
              <a:pPr>
                <a:lnSpc>
                  <a:spcPct val="150000"/>
                </a:lnSpc>
              </a:pPr>
              <a:endParaRPr lang="en-US" sz="1600" b="1" dirty="0">
                <a:cs typeface="Calibri" panose="020F0502020204030204" pitchFamily="34" charset="0"/>
              </a:endParaRPr>
            </a:p>
          </p:txBody>
        </p:sp>
      </p:grpSp>
      <p:sp>
        <p:nvSpPr>
          <p:cNvPr id="12" name="Rectangle 11"/>
          <p:cNvSpPr/>
          <p:nvPr/>
        </p:nvSpPr>
        <p:spPr>
          <a:xfrm>
            <a:off x="7806518" y="1889671"/>
            <a:ext cx="218361" cy="330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313813" y="2397905"/>
            <a:ext cx="5776797" cy="4139087"/>
          </a:xfrm>
          <a:prstGeom prst="rect">
            <a:avLst/>
          </a:prstGeom>
          <a:ln>
            <a:solidFill>
              <a:srgbClr val="00B0F0"/>
            </a:solidFill>
          </a:ln>
          <a:effectLst>
            <a:outerShdw blurRad="292100" dist="139700" dir="2700000" algn="tl" rotWithShape="0">
              <a:srgbClr val="333333">
                <a:alpha val="65000"/>
              </a:srgbClr>
            </a:outerShdw>
          </a:effectLst>
        </p:spPr>
      </p:pic>
      <p:sp>
        <p:nvSpPr>
          <p:cNvPr id="16" name="Rectangle 15"/>
          <p:cNvSpPr/>
          <p:nvPr/>
        </p:nvSpPr>
        <p:spPr>
          <a:xfrm>
            <a:off x="368710" y="2787442"/>
            <a:ext cx="5678129" cy="3670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6" name="Group 35"/>
          <p:cNvGrpSpPr/>
          <p:nvPr/>
        </p:nvGrpSpPr>
        <p:grpSpPr>
          <a:xfrm>
            <a:off x="6046839" y="3912247"/>
            <a:ext cx="4732781" cy="939972"/>
            <a:chOff x="8040448" y="1604285"/>
            <a:chExt cx="4732781" cy="939972"/>
          </a:xfrm>
        </p:grpSpPr>
        <p:grpSp>
          <p:nvGrpSpPr>
            <p:cNvPr id="37" name="Group 36"/>
            <p:cNvGrpSpPr/>
            <p:nvPr/>
          </p:nvGrpSpPr>
          <p:grpSpPr>
            <a:xfrm rot="5400000">
              <a:off x="8170630" y="1474103"/>
              <a:ext cx="378191" cy="638556"/>
              <a:chOff x="5579461" y="2053694"/>
              <a:chExt cx="341317" cy="647111"/>
            </a:xfrm>
            <a:solidFill>
              <a:schemeClr val="accent1">
                <a:lumMod val="75000"/>
              </a:schemeClr>
            </a:solidFill>
          </p:grpSpPr>
          <p:sp>
            <p:nvSpPr>
              <p:cNvPr id="39"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38" name="Content Placeholder 3"/>
            <p:cNvSpPr txBox="1">
              <a:spLocks/>
            </p:cNvSpPr>
            <p:nvPr/>
          </p:nvSpPr>
          <p:spPr bwMode="auto">
            <a:xfrm>
              <a:off x="8702711" y="1604286"/>
              <a:ext cx="4070518" cy="939971"/>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Edit/update the Unit details and </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Modify </a:t>
              </a:r>
              <a:r>
                <a:rPr lang="en-US" sz="1600" dirty="0">
                  <a:cs typeface="Calibri" panose="020F0502020204030204" pitchFamily="34" charset="0"/>
                </a:rPr>
                <a:t>button to save</a:t>
              </a:r>
            </a:p>
            <a:p>
              <a:pPr>
                <a:lnSpc>
                  <a:spcPct val="150000"/>
                </a:lnSpc>
              </a:pPr>
              <a:endParaRPr lang="en-US" sz="1600" dirty="0">
                <a:cs typeface="Calibri" panose="020F0502020204030204" pitchFamily="34" charset="0"/>
              </a:endParaRPr>
            </a:p>
            <a:p>
              <a:pPr>
                <a:lnSpc>
                  <a:spcPct val="150000"/>
                </a:lnSpc>
              </a:pPr>
              <a:endParaRPr lang="en-US" sz="1600" dirty="0">
                <a:cs typeface="Calibri" panose="020F0502020204030204" pitchFamily="34" charset="0"/>
              </a:endParaRPr>
            </a:p>
          </p:txBody>
        </p:sp>
      </p:grpSp>
    </p:spTree>
    <p:extLst>
      <p:ext uri="{BB962C8B-B14F-4D97-AF65-F5344CB8AC3E}">
        <p14:creationId xmlns:p14="http://schemas.microsoft.com/office/powerpoint/2010/main" val="3730615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324469" y="3105035"/>
            <a:ext cx="4921868" cy="359285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324468" y="2121570"/>
            <a:ext cx="8996514" cy="85082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483714" y="876076"/>
            <a:ext cx="6361905" cy="96190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266246" y="148657"/>
            <a:ext cx="9158747" cy="618240"/>
          </a:xfrm>
        </p:spPr>
        <p:txBody>
          <a:bodyPr vert="horz" lIns="91440" tIns="45720" rIns="91440" bIns="45720" rtlCol="0" anchor="ctr">
            <a:noAutofit/>
          </a:bodyPr>
          <a:lstStyle/>
          <a:p>
            <a:pPr algn="ctr"/>
            <a:r>
              <a:rPr lang="en-IN" sz="3200" b="1" dirty="0">
                <a:latin typeface="Calibri" panose="020F0502020204030204" pitchFamily="34" charset="0"/>
                <a:cs typeface="Calibri" panose="020F0502020204030204" pitchFamily="34" charset="0"/>
              </a:rPr>
              <a:t>Unit Hierarchy – Rates Maintenance</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85</a:t>
            </a:fld>
            <a:endParaRPr lang="en-IN" dirty="0"/>
          </a:p>
        </p:txBody>
      </p:sp>
      <p:grpSp>
        <p:nvGrpSpPr>
          <p:cNvPr id="22" name="Group 21"/>
          <p:cNvGrpSpPr/>
          <p:nvPr/>
        </p:nvGrpSpPr>
        <p:grpSpPr>
          <a:xfrm>
            <a:off x="6845619" y="761635"/>
            <a:ext cx="4368764" cy="851892"/>
            <a:chOff x="8040448" y="1130587"/>
            <a:chExt cx="4368764" cy="851892"/>
          </a:xfrm>
        </p:grpSpPr>
        <p:grpSp>
          <p:nvGrpSpPr>
            <p:cNvPr id="23" name="Group 22"/>
            <p:cNvGrpSpPr/>
            <p:nvPr/>
          </p:nvGrpSpPr>
          <p:grpSpPr>
            <a:xfrm rot="5400000">
              <a:off x="8170632" y="1474108"/>
              <a:ext cx="378187" cy="638556"/>
              <a:chOff x="5579461" y="2053694"/>
              <a:chExt cx="341313"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16"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4" y="1130587"/>
              <a:ext cx="3730208" cy="851891"/>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Rates Maintenance </a:t>
              </a:r>
              <a:r>
                <a:rPr lang="en-US" sz="1600" dirty="0">
                  <a:cs typeface="Calibri" panose="020F0502020204030204" pitchFamily="34" charset="0"/>
                </a:rPr>
                <a:t>to add an Institute Rate </a:t>
              </a:r>
            </a:p>
          </p:txBody>
        </p:sp>
      </p:grpSp>
      <p:sp>
        <p:nvSpPr>
          <p:cNvPr id="12" name="Rectangle 11"/>
          <p:cNvSpPr/>
          <p:nvPr/>
        </p:nvSpPr>
        <p:spPr>
          <a:xfrm>
            <a:off x="5501606" y="1272633"/>
            <a:ext cx="1322492" cy="311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p:cNvGrpSpPr/>
          <p:nvPr/>
        </p:nvGrpSpPr>
        <p:grpSpPr>
          <a:xfrm>
            <a:off x="5135426" y="3199694"/>
            <a:ext cx="5207787" cy="3284366"/>
            <a:chOff x="8040449" y="1550115"/>
            <a:chExt cx="5207787" cy="3284366"/>
          </a:xfrm>
        </p:grpSpPr>
        <p:grpSp>
          <p:nvGrpSpPr>
            <p:cNvPr id="28" name="Group 27"/>
            <p:cNvGrpSpPr/>
            <p:nvPr/>
          </p:nvGrpSpPr>
          <p:grpSpPr>
            <a:xfrm rot="5400000">
              <a:off x="8170631" y="1935836"/>
              <a:ext cx="378191" cy="638556"/>
              <a:chOff x="5996175" y="2053694"/>
              <a:chExt cx="341317" cy="647111"/>
            </a:xfrm>
            <a:solidFill>
              <a:schemeClr val="accent1">
                <a:lumMod val="75000"/>
              </a:schemeClr>
            </a:solidFill>
          </p:grpSpPr>
          <p:sp>
            <p:nvSpPr>
              <p:cNvPr id="30" name="Pentagon 54">
                <a:extLst>
                  <a:ext uri="{FF2B5EF4-FFF2-40B4-BE49-F238E27FC236}">
                    <a16:creationId xmlns:a16="http://schemas.microsoft.com/office/drawing/2014/main" id="{12F7669B-B965-47C2-91D5-5092C6931984}"/>
                  </a:ext>
                </a:extLst>
              </p:cNvPr>
              <p:cNvSpPr/>
              <p:nvPr/>
            </p:nvSpPr>
            <p:spPr>
              <a:xfrm rot="5400000">
                <a:off x="5846934"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13A9D2A9-0B10-46B3-9417-3EF09AA40D7A}"/>
                  </a:ext>
                </a:extLst>
              </p:cNvPr>
              <p:cNvSpPr txBox="1"/>
              <p:nvPr/>
            </p:nvSpPr>
            <p:spPr>
              <a:xfrm rot="16200000">
                <a:off x="5949809" y="2143680"/>
                <a:ext cx="398278" cy="305545"/>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sp>
          <p:nvSpPr>
            <p:cNvPr id="29" name="Content Placeholder 3"/>
            <p:cNvSpPr txBox="1">
              <a:spLocks/>
            </p:cNvSpPr>
            <p:nvPr/>
          </p:nvSpPr>
          <p:spPr bwMode="auto">
            <a:xfrm>
              <a:off x="8679006" y="1550115"/>
              <a:ext cx="4569230" cy="328436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Enter the Institute Rates details:</a:t>
              </a:r>
            </a:p>
            <a:p>
              <a:pPr>
                <a:lnSpc>
                  <a:spcPct val="150000"/>
                </a:lnSpc>
              </a:pPr>
              <a:r>
                <a:rPr lang="en-US" sz="1600" b="1" dirty="0">
                  <a:cs typeface="Calibri" panose="020F0502020204030204" pitchFamily="34" charset="0"/>
                </a:rPr>
                <a:t>Rate Class </a:t>
              </a:r>
              <a:r>
                <a:rPr lang="en-US" sz="1600" dirty="0">
                  <a:cs typeface="Calibri" panose="020F0502020204030204" pitchFamily="34" charset="0"/>
                </a:rPr>
                <a:t>– select the Rate Class</a:t>
              </a:r>
            </a:p>
            <a:p>
              <a:pPr>
                <a:lnSpc>
                  <a:spcPct val="150000"/>
                </a:lnSpc>
              </a:pPr>
              <a:r>
                <a:rPr lang="en-US" sz="1600" b="1" dirty="0">
                  <a:cs typeface="Calibri" panose="020F0502020204030204" pitchFamily="34" charset="0"/>
                </a:rPr>
                <a:t>Fiscal Year </a:t>
              </a:r>
              <a:r>
                <a:rPr lang="en-US" sz="1600" dirty="0">
                  <a:cs typeface="Calibri" panose="020F0502020204030204" pitchFamily="34" charset="0"/>
                </a:rPr>
                <a:t>– select the Fiscal year</a:t>
              </a:r>
            </a:p>
            <a:p>
              <a:pPr>
                <a:lnSpc>
                  <a:spcPct val="150000"/>
                </a:lnSpc>
              </a:pPr>
              <a:r>
                <a:rPr lang="en-US" sz="1600" b="1" dirty="0">
                  <a:cs typeface="Calibri" panose="020F0502020204030204" pitchFamily="34" charset="0"/>
                </a:rPr>
                <a:t>Activity Type </a:t>
              </a:r>
              <a:r>
                <a:rPr lang="en-US" sz="1600" dirty="0">
                  <a:cs typeface="Calibri" panose="020F0502020204030204" pitchFamily="34" charset="0"/>
                </a:rPr>
                <a:t>– select Award activity type </a:t>
              </a:r>
            </a:p>
            <a:p>
              <a:pPr>
                <a:lnSpc>
                  <a:spcPct val="150000"/>
                </a:lnSpc>
              </a:pPr>
              <a:r>
                <a:rPr lang="en-US" sz="1600" b="1" dirty="0">
                  <a:cs typeface="Calibri" panose="020F0502020204030204" pitchFamily="34" charset="0"/>
                </a:rPr>
                <a:t>Rate Type </a:t>
              </a:r>
              <a:r>
                <a:rPr lang="en-US" sz="1600" dirty="0">
                  <a:cs typeface="Calibri" panose="020F0502020204030204" pitchFamily="34" charset="0"/>
                </a:rPr>
                <a:t>– select the Rate Type</a:t>
              </a:r>
            </a:p>
            <a:p>
              <a:pPr>
                <a:lnSpc>
                  <a:spcPct val="150000"/>
                </a:lnSpc>
              </a:pPr>
              <a:r>
                <a:rPr lang="en-US" sz="1600" b="1" dirty="0">
                  <a:cs typeface="Calibri" panose="020F0502020204030204" pitchFamily="34" charset="0"/>
                </a:rPr>
                <a:t>Start Date </a:t>
              </a:r>
              <a:r>
                <a:rPr lang="en-US" sz="1600" dirty="0">
                  <a:cs typeface="Calibri" panose="020F0502020204030204" pitchFamily="34" charset="0"/>
                </a:rPr>
                <a:t>– Rate applicable from</a:t>
              </a:r>
            </a:p>
            <a:p>
              <a:pPr>
                <a:lnSpc>
                  <a:spcPct val="150000"/>
                </a:lnSpc>
              </a:pPr>
              <a:r>
                <a:rPr lang="en-US" sz="1600" b="1" dirty="0">
                  <a:cs typeface="Calibri" panose="020F0502020204030204" pitchFamily="34" charset="0"/>
                </a:rPr>
                <a:t>Rate</a:t>
              </a:r>
              <a:r>
                <a:rPr lang="en-US" sz="1600" dirty="0">
                  <a:cs typeface="Calibri" panose="020F0502020204030204" pitchFamily="34" charset="0"/>
                </a:rPr>
                <a:t> – enter Rate e.g. 20%</a:t>
              </a:r>
            </a:p>
            <a:p>
              <a:pPr>
                <a:lnSpc>
                  <a:spcPct val="150000"/>
                </a:lnSpc>
              </a:pPr>
              <a:r>
                <a:rPr lang="en-US" sz="1600" b="1" dirty="0">
                  <a:cs typeface="Calibri" panose="020F0502020204030204" pitchFamily="34" charset="0"/>
                </a:rPr>
                <a:t>Campus Flag </a:t>
              </a:r>
              <a:r>
                <a:rPr lang="en-US" sz="1600" dirty="0">
                  <a:cs typeface="Calibri" panose="020F0502020204030204" pitchFamily="34" charset="0"/>
                </a:rPr>
                <a:t>– Both (recommended)</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Save </a:t>
              </a:r>
              <a:r>
                <a:rPr lang="en-US" sz="1600" dirty="0">
                  <a:cs typeface="Calibri" panose="020F0502020204030204" pitchFamily="34" charset="0"/>
                </a:rPr>
                <a:t>button</a:t>
              </a:r>
            </a:p>
            <a:p>
              <a:pPr>
                <a:lnSpc>
                  <a:spcPct val="150000"/>
                </a:lnSpc>
              </a:pPr>
              <a:endParaRPr lang="en-US" sz="1600" dirty="0">
                <a:cs typeface="Calibri" panose="020F0502020204030204" pitchFamily="34" charset="0"/>
              </a:endParaRPr>
            </a:p>
            <a:p>
              <a:pPr>
                <a:lnSpc>
                  <a:spcPct val="150000"/>
                </a:lnSpc>
              </a:pPr>
              <a:endParaRPr lang="en-US" sz="1600" dirty="0">
                <a:cs typeface="Calibri" panose="020F0502020204030204" pitchFamily="34" charset="0"/>
              </a:endParaRPr>
            </a:p>
          </p:txBody>
        </p:sp>
      </p:grpSp>
      <p:sp>
        <p:nvSpPr>
          <p:cNvPr id="14" name="Rectangle 13"/>
          <p:cNvSpPr/>
          <p:nvPr/>
        </p:nvSpPr>
        <p:spPr>
          <a:xfrm>
            <a:off x="324468" y="3475643"/>
            <a:ext cx="4810958" cy="3222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p:cNvGrpSpPr/>
          <p:nvPr/>
        </p:nvGrpSpPr>
        <p:grpSpPr>
          <a:xfrm>
            <a:off x="9001703" y="1901779"/>
            <a:ext cx="2801620" cy="741896"/>
            <a:chOff x="8414917" y="1343029"/>
            <a:chExt cx="2801620" cy="741896"/>
          </a:xfrm>
        </p:grpSpPr>
        <p:grpSp>
          <p:nvGrpSpPr>
            <p:cNvPr id="24" name="Group 23"/>
            <p:cNvGrpSpPr/>
            <p:nvPr/>
          </p:nvGrpSpPr>
          <p:grpSpPr>
            <a:xfrm rot="5400000">
              <a:off x="8549150" y="1436091"/>
              <a:ext cx="370090" cy="638555"/>
              <a:chOff x="5548796" y="1674209"/>
              <a:chExt cx="334005" cy="647110"/>
            </a:xfrm>
            <a:solidFill>
              <a:schemeClr val="accent1">
                <a:lumMod val="75000"/>
              </a:schemeClr>
            </a:solidFill>
          </p:grpSpPr>
          <p:sp>
            <p:nvSpPr>
              <p:cNvPr id="32" name="Pentagon 54">
                <a:extLst>
                  <a:ext uri="{FF2B5EF4-FFF2-40B4-BE49-F238E27FC236}">
                    <a16:creationId xmlns:a16="http://schemas.microsoft.com/office/drawing/2014/main" id="{12F7669B-B965-47C2-91D5-5092C6931984}"/>
                  </a:ext>
                </a:extLst>
              </p:cNvPr>
              <p:cNvSpPr/>
              <p:nvPr/>
            </p:nvSpPr>
            <p:spPr>
              <a:xfrm rot="5400000">
                <a:off x="5392244" y="1830761"/>
                <a:ext cx="647110"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a:extLst>
                  <a:ext uri="{FF2B5EF4-FFF2-40B4-BE49-F238E27FC236}">
                    <a16:creationId xmlns:a16="http://schemas.microsoft.com/office/drawing/2014/main" id="{13A9D2A9-0B10-46B3-9417-3EF09AA40D7A}"/>
                  </a:ext>
                </a:extLst>
              </p:cNvPr>
              <p:cNvSpPr txBox="1"/>
              <p:nvPr/>
            </p:nvSpPr>
            <p:spPr>
              <a:xfrm rot="16200000">
                <a:off x="5505659" y="1749980"/>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6" name="Content Placeholder 3"/>
            <p:cNvSpPr txBox="1">
              <a:spLocks/>
            </p:cNvSpPr>
            <p:nvPr/>
          </p:nvSpPr>
          <p:spPr bwMode="auto">
            <a:xfrm>
              <a:off x="9053474" y="1343029"/>
              <a:ext cx="2163063" cy="74189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Add New Institute Rate </a:t>
              </a:r>
            </a:p>
          </p:txBody>
        </p:sp>
      </p:grpSp>
      <p:sp>
        <p:nvSpPr>
          <p:cNvPr id="9" name="Down Arrow 8"/>
          <p:cNvSpPr/>
          <p:nvPr/>
        </p:nvSpPr>
        <p:spPr>
          <a:xfrm>
            <a:off x="6462823" y="1613257"/>
            <a:ext cx="375817" cy="5158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p:cNvSpPr/>
          <p:nvPr/>
        </p:nvSpPr>
        <p:spPr>
          <a:xfrm>
            <a:off x="7890387" y="2121570"/>
            <a:ext cx="1111317" cy="349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471563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3538868" y="0"/>
            <a:ext cx="508937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Person Maintenance</a:t>
            </a:r>
          </a:p>
        </p:txBody>
      </p:sp>
      <p:sp>
        <p:nvSpPr>
          <p:cNvPr id="2" name="Slide Number Placeholder 1"/>
          <p:cNvSpPr>
            <a:spLocks noGrp="1"/>
          </p:cNvSpPr>
          <p:nvPr>
            <p:ph type="sldNum" sz="quarter" idx="12"/>
          </p:nvPr>
        </p:nvSpPr>
        <p:spPr/>
        <p:txBody>
          <a:bodyPr/>
          <a:lstStyle/>
          <a:p>
            <a:fld id="{80EA8F26-D01C-4D83-A07A-6FC2B1EB6704}" type="slidenum">
              <a:rPr lang="en-IN" smtClean="0"/>
              <a:t>86</a:t>
            </a:fld>
            <a:endParaRPr lang="en-IN" dirty="0"/>
          </a:p>
        </p:txBody>
      </p:sp>
      <p:sp>
        <p:nvSpPr>
          <p:cNvPr id="16" name="Rectangle 15"/>
          <p:cNvSpPr/>
          <p:nvPr/>
        </p:nvSpPr>
        <p:spPr>
          <a:xfrm>
            <a:off x="1284196" y="1065242"/>
            <a:ext cx="7609081"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To add or update NTU person/employee in RISE application.</a:t>
            </a:r>
          </a:p>
          <a:p>
            <a:pPr marL="342900" indent="-342900">
              <a:lnSpc>
                <a:spcPct val="150000"/>
              </a:lnSpc>
              <a:buFont typeface="Arial" panose="020B0604020202020204" pitchFamily="34" charset="0"/>
              <a:buChar char="•"/>
            </a:pPr>
            <a:r>
              <a:rPr lang="en-US" sz="2000" dirty="0"/>
              <a:t>To add or update roles to persons</a:t>
            </a:r>
            <a:endParaRPr lang="en-IN" sz="2000" dirty="0"/>
          </a:p>
          <a:p>
            <a:pPr>
              <a:lnSpc>
                <a:spcPct val="150000"/>
              </a:lnSpc>
            </a:pPr>
            <a:endParaRPr lang="en-US" sz="2000" dirty="0"/>
          </a:p>
        </p:txBody>
      </p:sp>
    </p:spTree>
    <p:extLst>
      <p:ext uri="{BB962C8B-B14F-4D97-AF65-F5344CB8AC3E}">
        <p14:creationId xmlns:p14="http://schemas.microsoft.com/office/powerpoint/2010/main" val="3058364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94597" y="2116508"/>
            <a:ext cx="8787984" cy="353021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318713" y="138744"/>
            <a:ext cx="5476335" cy="618240"/>
          </a:xfrm>
        </p:spPr>
        <p:txBody>
          <a:bodyPr vert="horz" lIns="91440" tIns="45720" rIns="91440" bIns="45720" rtlCol="0" anchor="ctr">
            <a:normAutofit/>
          </a:bodyPr>
          <a:lstStyle/>
          <a:p>
            <a:pPr algn="ctr"/>
            <a:r>
              <a:rPr lang="en-IN" sz="3200" b="1" dirty="0">
                <a:latin typeface="Calibri" panose="020F0502020204030204" pitchFamily="34" charset="0"/>
                <a:cs typeface="Calibri" panose="020F0502020204030204" pitchFamily="34" charset="0"/>
              </a:rPr>
              <a:t>Person Maintenance</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87</a:t>
            </a:fld>
            <a:endParaRPr lang="en-IN" dirty="0"/>
          </a:p>
        </p:txBody>
      </p:sp>
      <p:sp>
        <p:nvSpPr>
          <p:cNvPr id="10" name="Rectangle 9"/>
          <p:cNvSpPr/>
          <p:nvPr/>
        </p:nvSpPr>
        <p:spPr>
          <a:xfrm>
            <a:off x="457201" y="2485388"/>
            <a:ext cx="8706957" cy="14812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p:cNvGrpSpPr/>
          <p:nvPr/>
        </p:nvGrpSpPr>
        <p:grpSpPr>
          <a:xfrm>
            <a:off x="7952378" y="772795"/>
            <a:ext cx="3533864" cy="853396"/>
            <a:chOff x="8040448" y="1377539"/>
            <a:chExt cx="3533864" cy="853396"/>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9"/>
              <a:ext cx="2895309" cy="85339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Person </a:t>
              </a:r>
              <a:r>
                <a:rPr lang="en-US" sz="1600" dirty="0">
                  <a:cs typeface="Calibri" panose="020F0502020204030204" pitchFamily="34" charset="0"/>
                </a:rPr>
                <a:t>from the Admin Dashboard</a:t>
              </a:r>
            </a:p>
          </p:txBody>
        </p:sp>
      </p:grpSp>
      <p:sp>
        <p:nvSpPr>
          <p:cNvPr id="11" name="Down Arrow 10"/>
          <p:cNvSpPr/>
          <p:nvPr/>
        </p:nvSpPr>
        <p:spPr>
          <a:xfrm>
            <a:off x="6945438" y="1567755"/>
            <a:ext cx="442452" cy="62552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p:cNvGrpSpPr/>
          <p:nvPr/>
        </p:nvGrpSpPr>
        <p:grpSpPr>
          <a:xfrm>
            <a:off x="9138206" y="2063112"/>
            <a:ext cx="2737158" cy="1193118"/>
            <a:chOff x="7929815" y="1604289"/>
            <a:chExt cx="2946505" cy="1193118"/>
          </a:xfrm>
        </p:grpSpPr>
        <p:grpSp>
          <p:nvGrpSpPr>
            <p:cNvPr id="20" name="Group 19"/>
            <p:cNvGrpSpPr/>
            <p:nvPr/>
          </p:nvGrpSpPr>
          <p:grpSpPr>
            <a:xfrm rot="5400000">
              <a:off x="8115314" y="1418790"/>
              <a:ext cx="378189" cy="749187"/>
              <a:chOff x="5579461" y="2053695"/>
              <a:chExt cx="341315" cy="759224"/>
            </a:xfrm>
            <a:solidFill>
              <a:schemeClr val="accent1">
                <a:lumMod val="75000"/>
              </a:schemeClr>
            </a:solidFill>
          </p:grpSpPr>
          <p:sp>
            <p:nvSpPr>
              <p:cNvPr id="24" name="Pentagon 54">
                <a:extLst>
                  <a:ext uri="{FF2B5EF4-FFF2-40B4-BE49-F238E27FC236}">
                    <a16:creationId xmlns:a16="http://schemas.microsoft.com/office/drawing/2014/main" id="{12F7669B-B965-47C2-91D5-5092C6931984}"/>
                  </a:ext>
                </a:extLst>
              </p:cNvPr>
              <p:cNvSpPr/>
              <p:nvPr/>
            </p:nvSpPr>
            <p:spPr>
              <a:xfrm rot="5400000">
                <a:off x="5374162" y="2266304"/>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1" name="Content Placeholder 3"/>
            <p:cNvSpPr txBox="1">
              <a:spLocks/>
            </p:cNvSpPr>
            <p:nvPr/>
          </p:nvSpPr>
          <p:spPr bwMode="auto">
            <a:xfrm>
              <a:off x="8694685" y="1612389"/>
              <a:ext cx="2181635" cy="118501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Create New Person </a:t>
              </a:r>
              <a:r>
                <a:rPr lang="en-US" sz="1600" dirty="0">
                  <a:cs typeface="Calibri" panose="020F0502020204030204" pitchFamily="34" charset="0"/>
                </a:rPr>
                <a:t>button to add a new NTU employee</a:t>
              </a:r>
            </a:p>
          </p:txBody>
        </p:sp>
      </p:grpSp>
      <p:grpSp>
        <p:nvGrpSpPr>
          <p:cNvPr id="13" name="Group 12"/>
          <p:cNvGrpSpPr/>
          <p:nvPr/>
        </p:nvGrpSpPr>
        <p:grpSpPr>
          <a:xfrm>
            <a:off x="3974118" y="5554445"/>
            <a:ext cx="4971070" cy="613247"/>
            <a:chOff x="1441204" y="4045933"/>
            <a:chExt cx="4971070" cy="613247"/>
          </a:xfrm>
        </p:grpSpPr>
        <p:grpSp>
          <p:nvGrpSpPr>
            <p:cNvPr id="38" name="Group 37"/>
            <p:cNvGrpSpPr/>
            <p:nvPr/>
          </p:nvGrpSpPr>
          <p:grpSpPr>
            <a:xfrm>
              <a:off x="1441204" y="4045933"/>
              <a:ext cx="4971070" cy="613247"/>
              <a:chOff x="2218898" y="5365808"/>
              <a:chExt cx="4971070" cy="613247"/>
            </a:xfrm>
          </p:grpSpPr>
          <p:sp>
            <p:nvSpPr>
              <p:cNvPr id="39" name="Content Placeholder 3">
                <a:extLst>
                  <a:ext uri="{FF2B5EF4-FFF2-40B4-BE49-F238E27FC236}">
                    <a16:creationId xmlns:a16="http://schemas.microsoft.com/office/drawing/2014/main" id="{53263F70-17F1-44EA-88C5-4E32322DE302}"/>
                  </a:ext>
                </a:extLst>
              </p:cNvPr>
              <p:cNvSpPr txBox="1">
                <a:spLocks/>
              </p:cNvSpPr>
              <p:nvPr/>
            </p:nvSpPr>
            <p:spPr>
              <a:xfrm>
                <a:off x="2218898" y="5565619"/>
                <a:ext cx="4670790" cy="41343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List of NTU persons with </a:t>
                </a:r>
                <a:r>
                  <a:rPr lang="en-US" sz="1600" b="1" dirty="0"/>
                  <a:t>View</a:t>
                </a:r>
                <a:r>
                  <a:rPr lang="en-US" sz="1600" dirty="0"/>
                  <a:t> and </a:t>
                </a:r>
                <a:r>
                  <a:rPr lang="en-US" sz="1600" b="1" dirty="0"/>
                  <a:t>Edit</a:t>
                </a:r>
                <a:r>
                  <a:rPr lang="en-US" sz="1600" dirty="0"/>
                  <a:t> icon buttons</a:t>
                </a:r>
                <a:endParaRPr lang="en-IN" sz="1600" dirty="0"/>
              </a:p>
            </p:txBody>
          </p:sp>
          <p:sp>
            <p:nvSpPr>
              <p:cNvPr id="40" name="Pentagon 46">
                <a:extLst>
                  <a:ext uri="{FF2B5EF4-FFF2-40B4-BE49-F238E27FC236}">
                    <a16:creationId xmlns:a16="http://schemas.microsoft.com/office/drawing/2014/main" id="{F032F5F6-C768-4CBC-9FBB-877B877AB309}"/>
                  </a:ext>
                </a:extLst>
              </p:cNvPr>
              <p:cNvSpPr/>
              <p:nvPr/>
            </p:nvSpPr>
            <p:spPr>
              <a:xfrm rot="16200000">
                <a:off x="6747531" y="5507967"/>
                <a:ext cx="584595" cy="30027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3" name="Rectangle 2"/>
            <p:cNvSpPr/>
            <p:nvPr/>
          </p:nvSpPr>
          <p:spPr>
            <a:xfrm>
              <a:off x="6158749" y="4206628"/>
              <a:ext cx="206770" cy="273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en-IN" b="1" dirty="0"/>
            </a:p>
          </p:txBody>
        </p:sp>
      </p:grpSp>
      <p:sp>
        <p:nvSpPr>
          <p:cNvPr id="12" name="Rectangle 11"/>
          <p:cNvSpPr/>
          <p:nvPr/>
        </p:nvSpPr>
        <p:spPr>
          <a:xfrm>
            <a:off x="8066886" y="2148130"/>
            <a:ext cx="1071321" cy="263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p:cNvPicPr>
            <a:picLocks noChangeAspect="1"/>
          </p:cNvPicPr>
          <p:nvPr/>
        </p:nvPicPr>
        <p:blipFill>
          <a:blip r:embed="rId3"/>
          <a:stretch>
            <a:fillRect/>
          </a:stretch>
        </p:blipFill>
        <p:spPr>
          <a:xfrm>
            <a:off x="6426741" y="927636"/>
            <a:ext cx="1457143" cy="638095"/>
          </a:xfrm>
          <a:prstGeom prst="rect">
            <a:avLst/>
          </a:prstGeom>
          <a:ln>
            <a:noFill/>
          </a:ln>
          <a:effectLst>
            <a:outerShdw blurRad="292100" dist="139700" dir="2700000" algn="tl" rotWithShape="0">
              <a:srgbClr val="333333">
                <a:alpha val="65000"/>
              </a:srgbClr>
            </a:outerShdw>
          </a:effectLst>
        </p:spPr>
      </p:pic>
      <p:grpSp>
        <p:nvGrpSpPr>
          <p:cNvPr id="27" name="Group 26"/>
          <p:cNvGrpSpPr/>
          <p:nvPr/>
        </p:nvGrpSpPr>
        <p:grpSpPr>
          <a:xfrm>
            <a:off x="9178906" y="3442030"/>
            <a:ext cx="2524343" cy="552976"/>
            <a:chOff x="7929815" y="1739211"/>
            <a:chExt cx="2717413" cy="552976"/>
          </a:xfrm>
        </p:grpSpPr>
        <p:grpSp>
          <p:nvGrpSpPr>
            <p:cNvPr id="28" name="Group 27"/>
            <p:cNvGrpSpPr/>
            <p:nvPr/>
          </p:nvGrpSpPr>
          <p:grpSpPr>
            <a:xfrm rot="5400000">
              <a:off x="8115314" y="1553712"/>
              <a:ext cx="378189" cy="749187"/>
              <a:chOff x="5701228" y="2053695"/>
              <a:chExt cx="341315" cy="759224"/>
            </a:xfrm>
            <a:solidFill>
              <a:schemeClr val="accent1">
                <a:lumMod val="75000"/>
              </a:schemeClr>
            </a:solidFill>
          </p:grpSpPr>
          <p:sp>
            <p:nvSpPr>
              <p:cNvPr id="30" name="Pentagon 54">
                <a:extLst>
                  <a:ext uri="{FF2B5EF4-FFF2-40B4-BE49-F238E27FC236}">
                    <a16:creationId xmlns:a16="http://schemas.microsoft.com/office/drawing/2014/main" id="{12F7669B-B965-47C2-91D5-5092C6931984}"/>
                  </a:ext>
                </a:extLst>
              </p:cNvPr>
              <p:cNvSpPr/>
              <p:nvPr/>
            </p:nvSpPr>
            <p:spPr>
              <a:xfrm rot="5400000">
                <a:off x="5495929" y="2266304"/>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13A9D2A9-0B10-46B3-9417-3EF09AA40D7A}"/>
                  </a:ext>
                </a:extLst>
              </p:cNvPr>
              <p:cNvSpPr txBox="1"/>
              <p:nvPr/>
            </p:nvSpPr>
            <p:spPr>
              <a:xfrm rot="16200000">
                <a:off x="5654862" y="2143680"/>
                <a:ext cx="398278" cy="305545"/>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sp>
          <p:nvSpPr>
            <p:cNvPr id="29" name="Content Placeholder 3"/>
            <p:cNvSpPr txBox="1">
              <a:spLocks/>
            </p:cNvSpPr>
            <p:nvPr/>
          </p:nvSpPr>
          <p:spPr bwMode="auto">
            <a:xfrm>
              <a:off x="8679002" y="1739424"/>
              <a:ext cx="1968226" cy="552763"/>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Search option</a:t>
              </a:r>
            </a:p>
          </p:txBody>
        </p:sp>
      </p:grpSp>
      <p:sp>
        <p:nvSpPr>
          <p:cNvPr id="8" name="Rectangle 7"/>
          <p:cNvSpPr/>
          <p:nvPr/>
        </p:nvSpPr>
        <p:spPr>
          <a:xfrm>
            <a:off x="457201" y="4123848"/>
            <a:ext cx="8636762" cy="1452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65029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524183" y="1059279"/>
            <a:ext cx="7728140" cy="497355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377381" y="119443"/>
            <a:ext cx="6136654"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Person Maintenance – Add Person</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88</a:t>
            </a:fld>
            <a:endParaRPr lang="en-IN" dirty="0"/>
          </a:p>
        </p:txBody>
      </p:sp>
      <p:grpSp>
        <p:nvGrpSpPr>
          <p:cNvPr id="22" name="Group 21"/>
          <p:cNvGrpSpPr/>
          <p:nvPr/>
        </p:nvGrpSpPr>
        <p:grpSpPr>
          <a:xfrm>
            <a:off x="8172535" y="1223686"/>
            <a:ext cx="3533864" cy="2434657"/>
            <a:chOff x="8040448" y="1377538"/>
            <a:chExt cx="3533864" cy="2434657"/>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8"/>
              <a:ext cx="2895309" cy="2434657"/>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Enter the Following details:</a:t>
              </a:r>
            </a:p>
            <a:p>
              <a:pPr marL="285750" indent="-285750">
                <a:lnSpc>
                  <a:spcPct val="150000"/>
                </a:lnSpc>
                <a:buFont typeface="Arial" panose="020B0604020202020204" pitchFamily="34" charset="0"/>
                <a:buChar char="•"/>
              </a:pPr>
              <a:r>
                <a:rPr lang="en-US" sz="1600" b="1" dirty="0">
                  <a:cs typeface="Calibri" panose="020F0502020204030204" pitchFamily="34" charset="0"/>
                </a:rPr>
                <a:t>Person Details</a:t>
              </a:r>
            </a:p>
            <a:p>
              <a:pPr marL="285750" indent="-285750">
                <a:lnSpc>
                  <a:spcPct val="150000"/>
                </a:lnSpc>
                <a:buFont typeface="Arial" panose="020B0604020202020204" pitchFamily="34" charset="0"/>
                <a:buChar char="•"/>
              </a:pPr>
              <a:r>
                <a:rPr lang="en-US" sz="1600" b="1" dirty="0">
                  <a:cs typeface="Calibri" panose="020F0502020204030204" pitchFamily="34" charset="0"/>
                </a:rPr>
                <a:t>Organization details</a:t>
              </a:r>
            </a:p>
            <a:p>
              <a:pPr marL="285750" indent="-285750">
                <a:lnSpc>
                  <a:spcPct val="150000"/>
                </a:lnSpc>
                <a:buFont typeface="Arial" panose="020B0604020202020204" pitchFamily="34" charset="0"/>
                <a:buChar char="•"/>
              </a:pPr>
              <a:r>
                <a:rPr lang="en-US" sz="1600" b="1" dirty="0">
                  <a:cs typeface="Calibri" panose="020F0502020204030204" pitchFamily="34" charset="0"/>
                </a:rPr>
                <a:t>Other information </a:t>
              </a:r>
              <a:r>
                <a:rPr lang="en-US" sz="1600" dirty="0">
                  <a:cs typeface="Calibri" panose="020F0502020204030204" pitchFamily="34" charset="0"/>
                </a:rPr>
                <a:t>– select the employee staff type</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Create Person </a:t>
              </a:r>
              <a:r>
                <a:rPr lang="en-US" sz="1600" dirty="0">
                  <a:cs typeface="Calibri" panose="020F0502020204030204" pitchFamily="34" charset="0"/>
                </a:rPr>
                <a:t>button</a:t>
              </a:r>
            </a:p>
          </p:txBody>
        </p:sp>
      </p:grpSp>
      <p:sp>
        <p:nvSpPr>
          <p:cNvPr id="8" name="Rectangle 7"/>
          <p:cNvSpPr/>
          <p:nvPr/>
        </p:nvSpPr>
        <p:spPr>
          <a:xfrm>
            <a:off x="553679" y="1313351"/>
            <a:ext cx="7633604" cy="4719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12220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9622" y="1018201"/>
            <a:ext cx="11305620" cy="178418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861187" y="103790"/>
            <a:ext cx="8244348"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Person Maintenance – Edit Person/Edit Role</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89</a:t>
            </a:fld>
            <a:endParaRPr lang="en-IN" dirty="0"/>
          </a:p>
        </p:txBody>
      </p:sp>
      <p:sp>
        <p:nvSpPr>
          <p:cNvPr id="8" name="Rectangle 7"/>
          <p:cNvSpPr/>
          <p:nvPr/>
        </p:nvSpPr>
        <p:spPr>
          <a:xfrm>
            <a:off x="501445" y="1795353"/>
            <a:ext cx="10976816" cy="10070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p:cNvGrpSpPr/>
          <p:nvPr/>
        </p:nvGrpSpPr>
        <p:grpSpPr>
          <a:xfrm>
            <a:off x="6460780" y="2802382"/>
            <a:ext cx="5105971" cy="1977416"/>
            <a:chOff x="1306303" y="4045933"/>
            <a:chExt cx="5105971" cy="1977416"/>
          </a:xfrm>
        </p:grpSpPr>
        <p:grpSp>
          <p:nvGrpSpPr>
            <p:cNvPr id="13" name="Group 12"/>
            <p:cNvGrpSpPr/>
            <p:nvPr/>
          </p:nvGrpSpPr>
          <p:grpSpPr>
            <a:xfrm>
              <a:off x="1306303" y="4045933"/>
              <a:ext cx="5105971" cy="1977416"/>
              <a:chOff x="2083997" y="5365808"/>
              <a:chExt cx="5105971" cy="1977416"/>
            </a:xfrm>
          </p:grpSpPr>
          <p:sp>
            <p:nvSpPr>
              <p:cNvPr id="15" name="Content Placeholder 3">
                <a:extLst>
                  <a:ext uri="{FF2B5EF4-FFF2-40B4-BE49-F238E27FC236}">
                    <a16:creationId xmlns:a16="http://schemas.microsoft.com/office/drawing/2014/main" id="{53263F70-17F1-44EA-88C5-4E32322DE302}"/>
                  </a:ext>
                </a:extLst>
              </p:cNvPr>
              <p:cNvSpPr txBox="1">
                <a:spLocks/>
              </p:cNvSpPr>
              <p:nvPr/>
            </p:nvSpPr>
            <p:spPr>
              <a:xfrm>
                <a:off x="2083997" y="5975860"/>
                <a:ext cx="5105971" cy="1367364"/>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Search</a:t>
                </a:r>
                <a:r>
                  <a:rPr lang="en-US" sz="1600" dirty="0"/>
                  <a:t> and open/view Person details.</a:t>
                </a:r>
              </a:p>
              <a:p>
                <a:pPr marL="0" indent="0">
                  <a:buNone/>
                </a:pPr>
                <a:r>
                  <a:rPr lang="en-US" sz="1600" dirty="0"/>
                  <a:t>Click </a:t>
                </a:r>
                <a:r>
                  <a:rPr lang="en-US" sz="1600" b="1" dirty="0"/>
                  <a:t>Edit Person</a:t>
                </a:r>
                <a:r>
                  <a:rPr lang="en-US" sz="1600" dirty="0"/>
                  <a:t> button to update Person details</a:t>
                </a:r>
              </a:p>
              <a:p>
                <a:pPr marL="0" indent="0">
                  <a:buNone/>
                </a:pPr>
                <a:r>
                  <a:rPr lang="en-US" sz="1600" dirty="0"/>
                  <a:t>Click </a:t>
                </a:r>
                <a:r>
                  <a:rPr lang="en-US" sz="1600" b="1" dirty="0"/>
                  <a:t>Person Role Maintenance </a:t>
                </a:r>
                <a:r>
                  <a:rPr lang="en-US" sz="1600" dirty="0"/>
                  <a:t>button to assign roles/update roles to the Persons</a:t>
                </a:r>
                <a:endParaRPr lang="en-IN" sz="1600" dirty="0"/>
              </a:p>
            </p:txBody>
          </p:sp>
          <p:sp>
            <p:nvSpPr>
              <p:cNvPr id="16" name="Pentagon 46">
                <a:extLst>
                  <a:ext uri="{FF2B5EF4-FFF2-40B4-BE49-F238E27FC236}">
                    <a16:creationId xmlns:a16="http://schemas.microsoft.com/office/drawing/2014/main" id="{F032F5F6-C768-4CBC-9FBB-877B877AB309}"/>
                  </a:ext>
                </a:extLst>
              </p:cNvPr>
              <p:cNvSpPr/>
              <p:nvPr/>
            </p:nvSpPr>
            <p:spPr>
              <a:xfrm rot="16200000">
                <a:off x="6747531" y="5507967"/>
                <a:ext cx="584595" cy="30027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14" name="Rectangle 13"/>
            <p:cNvSpPr/>
            <p:nvPr/>
          </p:nvSpPr>
          <p:spPr>
            <a:xfrm>
              <a:off x="6158749" y="4206628"/>
              <a:ext cx="206770" cy="273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endParaRPr lang="en-IN" b="1" dirty="0"/>
            </a:p>
          </p:txBody>
        </p:sp>
      </p:grpSp>
      <p:sp>
        <p:nvSpPr>
          <p:cNvPr id="5" name="Rectangle 4"/>
          <p:cNvSpPr/>
          <p:nvPr/>
        </p:nvSpPr>
        <p:spPr>
          <a:xfrm>
            <a:off x="1415845" y="1440190"/>
            <a:ext cx="486697" cy="296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p:cNvGrpSpPr/>
          <p:nvPr/>
        </p:nvGrpSpPr>
        <p:grpSpPr>
          <a:xfrm>
            <a:off x="1902542" y="1343982"/>
            <a:ext cx="638556" cy="378190"/>
            <a:chOff x="1902542" y="1343982"/>
            <a:chExt cx="638556" cy="378190"/>
          </a:xfrm>
        </p:grpSpPr>
        <p:sp>
          <p:nvSpPr>
            <p:cNvPr id="18" name="Pentagon 54">
              <a:extLst>
                <a:ext uri="{FF2B5EF4-FFF2-40B4-BE49-F238E27FC236}">
                  <a16:creationId xmlns:a16="http://schemas.microsoft.com/office/drawing/2014/main" id="{12F7669B-B965-47C2-91D5-5092C6931984}"/>
                </a:ext>
              </a:extLst>
            </p:cNvPr>
            <p:cNvSpPr/>
            <p:nvPr/>
          </p:nvSpPr>
          <p:spPr>
            <a:xfrm rot="10800000">
              <a:off x="1902542" y="1352083"/>
              <a:ext cx="638556" cy="370089"/>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13A9D2A9-0B10-46B3-9417-3EF09AA40D7A}"/>
                </a:ext>
              </a:extLst>
            </p:cNvPr>
            <p:cNvSpPr txBox="1"/>
            <p:nvPr/>
          </p:nvSpPr>
          <p:spPr>
            <a:xfrm>
              <a:off x="2105042" y="1343982"/>
              <a:ext cx="393013" cy="338554"/>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grpSp>
        <p:nvGrpSpPr>
          <p:cNvPr id="21" name="Group 20"/>
          <p:cNvGrpSpPr/>
          <p:nvPr/>
        </p:nvGrpSpPr>
        <p:grpSpPr>
          <a:xfrm>
            <a:off x="697657" y="3527190"/>
            <a:ext cx="4552769" cy="964582"/>
            <a:chOff x="7929815" y="1604287"/>
            <a:chExt cx="4900979" cy="964582"/>
          </a:xfrm>
        </p:grpSpPr>
        <p:grpSp>
          <p:nvGrpSpPr>
            <p:cNvPr id="24" name="Group 23"/>
            <p:cNvGrpSpPr/>
            <p:nvPr/>
          </p:nvGrpSpPr>
          <p:grpSpPr>
            <a:xfrm rot="5400000">
              <a:off x="8115314" y="1418788"/>
              <a:ext cx="378190" cy="749187"/>
              <a:chOff x="5579460" y="2053695"/>
              <a:chExt cx="341316" cy="759224"/>
            </a:xfrm>
            <a:solidFill>
              <a:schemeClr val="accent1">
                <a:lumMod val="75000"/>
              </a:schemeClr>
            </a:solidFill>
          </p:grpSpPr>
          <p:sp>
            <p:nvSpPr>
              <p:cNvPr id="27" name="Pentagon 54">
                <a:extLst>
                  <a:ext uri="{FF2B5EF4-FFF2-40B4-BE49-F238E27FC236}">
                    <a16:creationId xmlns:a16="http://schemas.microsoft.com/office/drawing/2014/main" id="{12F7669B-B965-47C2-91D5-5092C6931984}"/>
                  </a:ext>
                </a:extLst>
              </p:cNvPr>
              <p:cNvSpPr/>
              <p:nvPr/>
            </p:nvSpPr>
            <p:spPr>
              <a:xfrm rot="16200000">
                <a:off x="5374162" y="2266304"/>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13A9D2A9-0B10-46B3-9417-3EF09AA40D7A}"/>
                  </a:ext>
                </a:extLst>
              </p:cNvPr>
              <p:cNvSpPr txBox="1"/>
              <p:nvPr/>
            </p:nvSpPr>
            <p:spPr>
              <a:xfrm rot="16200000">
                <a:off x="5533094" y="2280534"/>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6" name="Content Placeholder 3"/>
            <p:cNvSpPr txBox="1">
              <a:spLocks/>
            </p:cNvSpPr>
            <p:nvPr/>
          </p:nvSpPr>
          <p:spPr bwMode="auto">
            <a:xfrm>
              <a:off x="8694685" y="1612389"/>
              <a:ext cx="4136109" cy="956480"/>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ORCID </a:t>
              </a:r>
              <a:r>
                <a:rPr lang="en-US" sz="1600" dirty="0">
                  <a:cs typeface="Calibri" panose="020F0502020204030204" pitchFamily="34" charset="0"/>
                </a:rPr>
                <a:t>tab to see the ORCID work details</a:t>
              </a:r>
            </a:p>
          </p:txBody>
        </p:sp>
      </p:grpSp>
      <p:sp>
        <p:nvSpPr>
          <p:cNvPr id="7" name="TextBox 6"/>
          <p:cNvSpPr txBox="1"/>
          <p:nvPr/>
        </p:nvSpPr>
        <p:spPr>
          <a:xfrm>
            <a:off x="697657" y="5697072"/>
            <a:ext cx="6542049" cy="369332"/>
          </a:xfrm>
          <a:prstGeom prst="rect">
            <a:avLst/>
          </a:prstGeom>
          <a:noFill/>
        </p:spPr>
        <p:txBody>
          <a:bodyPr wrap="square" rtlCol="0">
            <a:spAutoFit/>
          </a:bodyPr>
          <a:lstStyle/>
          <a:p>
            <a:r>
              <a:rPr lang="en-US" i="1" dirty="0"/>
              <a:t>Only Persons with access rights can view the ORCID details</a:t>
            </a:r>
            <a:endParaRPr lang="en-IN" i="1" dirty="0"/>
          </a:p>
        </p:txBody>
      </p:sp>
    </p:spTree>
    <p:extLst>
      <p:ext uri="{BB962C8B-B14F-4D97-AF65-F5344CB8AC3E}">
        <p14:creationId xmlns:p14="http://schemas.microsoft.com/office/powerpoint/2010/main" val="296795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969927" y="1971951"/>
            <a:ext cx="8141712" cy="216313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412067" y="126927"/>
            <a:ext cx="6808565" cy="618240"/>
          </a:xfrm>
        </p:spPr>
        <p:txBody>
          <a:bodyPr vert="horz" lIns="91440" tIns="45720" rIns="91440" bIns="45720" rtlCol="0" anchor="ctr">
            <a:normAutofit/>
          </a:bodyPr>
          <a:lstStyle/>
          <a:p>
            <a:r>
              <a:rPr lang="en-IN" sz="3200" b="1" dirty="0">
                <a:latin typeface="Calibri" panose="020F0502020204030204" pitchFamily="34" charset="0"/>
                <a:cs typeface="Calibri" panose="020F0502020204030204" pitchFamily="34" charset="0"/>
              </a:rPr>
              <a:t>Questionnaire Management – List view</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9</a:t>
            </a:fld>
            <a:endParaRPr lang="en-IN" dirty="0"/>
          </a:p>
        </p:txBody>
      </p:sp>
      <p:sp>
        <p:nvSpPr>
          <p:cNvPr id="30" name="Content Placeholder 3"/>
          <p:cNvSpPr txBox="1">
            <a:spLocks/>
          </p:cNvSpPr>
          <p:nvPr/>
        </p:nvSpPr>
        <p:spPr bwMode="auto">
          <a:xfrm>
            <a:off x="495544" y="4761840"/>
            <a:ext cx="5426502" cy="1957715"/>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b="1" dirty="0">
                <a:cs typeface="Calibri" panose="020F0502020204030204" pitchFamily="34" charset="0"/>
              </a:rPr>
              <a:t>List of available Questionnaires </a:t>
            </a:r>
            <a:r>
              <a:rPr lang="en-US" sz="1600" dirty="0">
                <a:cs typeface="Calibri" panose="020F0502020204030204" pitchFamily="34" charset="0"/>
              </a:rPr>
              <a:t>with action buttons displayed:</a:t>
            </a:r>
          </a:p>
          <a:p>
            <a:pPr>
              <a:lnSpc>
                <a:spcPct val="150000"/>
              </a:lnSpc>
            </a:pPr>
            <a:r>
              <a:rPr lang="en-US" sz="1600" b="1" dirty="0">
                <a:cs typeface="Calibri" panose="020F0502020204030204" pitchFamily="34" charset="0"/>
              </a:rPr>
              <a:t>View</a:t>
            </a:r>
            <a:r>
              <a:rPr lang="en-US" sz="1600" dirty="0">
                <a:cs typeface="Calibri" panose="020F0502020204030204" pitchFamily="34" charset="0"/>
              </a:rPr>
              <a:t> – To open Questionnaire</a:t>
            </a:r>
          </a:p>
          <a:p>
            <a:pPr>
              <a:lnSpc>
                <a:spcPct val="150000"/>
              </a:lnSpc>
            </a:pPr>
            <a:r>
              <a:rPr lang="en-US" sz="1600" b="1" dirty="0">
                <a:cs typeface="Calibri" panose="020F0502020204030204" pitchFamily="34" charset="0"/>
              </a:rPr>
              <a:t>Edit</a:t>
            </a:r>
            <a:r>
              <a:rPr lang="en-US" sz="1600" dirty="0">
                <a:cs typeface="Calibri" panose="020F0502020204030204" pitchFamily="34" charset="0"/>
              </a:rPr>
              <a:t> – To update Questionnaire details</a:t>
            </a:r>
          </a:p>
          <a:p>
            <a:pPr>
              <a:lnSpc>
                <a:spcPct val="150000"/>
              </a:lnSpc>
            </a:pPr>
            <a:r>
              <a:rPr lang="en-US" sz="1600" b="1" dirty="0">
                <a:cs typeface="Calibri" panose="020F0502020204030204" pitchFamily="34" charset="0"/>
              </a:rPr>
              <a:t>Copy</a:t>
            </a:r>
            <a:r>
              <a:rPr lang="en-US" sz="1600" dirty="0">
                <a:cs typeface="Calibri" panose="020F0502020204030204" pitchFamily="34" charset="0"/>
              </a:rPr>
              <a:t> – To copy the Questionnaire and to create a new one</a:t>
            </a:r>
          </a:p>
          <a:p>
            <a:pPr>
              <a:lnSpc>
                <a:spcPct val="150000"/>
              </a:lnSpc>
            </a:pPr>
            <a:r>
              <a:rPr lang="en-US" sz="1600" b="1" dirty="0">
                <a:cs typeface="Calibri" panose="020F0502020204030204" pitchFamily="34" charset="0"/>
              </a:rPr>
              <a:t>Active</a:t>
            </a:r>
            <a:r>
              <a:rPr lang="en-US" sz="1600" dirty="0">
                <a:cs typeface="Calibri" panose="020F0502020204030204" pitchFamily="34" charset="0"/>
              </a:rPr>
              <a:t> toggle button – To  enable/disable Questionnaire</a:t>
            </a:r>
          </a:p>
        </p:txBody>
      </p:sp>
      <p:sp>
        <p:nvSpPr>
          <p:cNvPr id="32" name="Content Placeholder 3"/>
          <p:cNvSpPr txBox="1">
            <a:spLocks/>
          </p:cNvSpPr>
          <p:nvPr/>
        </p:nvSpPr>
        <p:spPr bwMode="auto">
          <a:xfrm>
            <a:off x="9627902" y="2307323"/>
            <a:ext cx="2025213" cy="953139"/>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Create New Questionnaire </a:t>
            </a:r>
            <a:r>
              <a:rPr lang="en-US" sz="1600" dirty="0">
                <a:cs typeface="Calibri" panose="020F0502020204030204" pitchFamily="34" charset="0"/>
              </a:rPr>
              <a:t>button</a:t>
            </a:r>
          </a:p>
        </p:txBody>
      </p:sp>
      <p:sp>
        <p:nvSpPr>
          <p:cNvPr id="6" name="Rectangle 5"/>
          <p:cNvSpPr/>
          <p:nvPr/>
        </p:nvSpPr>
        <p:spPr>
          <a:xfrm>
            <a:off x="7883285" y="2368018"/>
            <a:ext cx="1120879" cy="309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6" name="Group 25"/>
          <p:cNvGrpSpPr/>
          <p:nvPr/>
        </p:nvGrpSpPr>
        <p:grpSpPr>
          <a:xfrm>
            <a:off x="1139774" y="4133158"/>
            <a:ext cx="418407" cy="638556"/>
            <a:chOff x="5586773" y="2053694"/>
            <a:chExt cx="377612" cy="647111"/>
          </a:xfrm>
          <a:solidFill>
            <a:schemeClr val="accent1">
              <a:lumMod val="75000"/>
            </a:schemeClr>
          </a:solidFill>
        </p:grpSpPr>
        <p:sp>
          <p:nvSpPr>
            <p:cNvPr id="27"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13A9D2A9-0B10-46B3-9417-3EF09AA40D7A}"/>
                </a:ext>
              </a:extLst>
            </p:cNvPr>
            <p:cNvSpPr txBox="1"/>
            <p:nvPr/>
          </p:nvSpPr>
          <p:spPr>
            <a:xfrm rot="21351393">
              <a:off x="5609692" y="2130460"/>
              <a:ext cx="354693" cy="374281"/>
            </a:xfrm>
            <a:prstGeom prst="rect">
              <a:avLst/>
            </a:prstGeom>
            <a:noFill/>
            <a:ln>
              <a:noFill/>
            </a:ln>
          </p:spPr>
          <p:txBody>
            <a:bodyPr wrap="square" rtlCol="0">
              <a:spAutoFit/>
            </a:bodyPr>
            <a:lstStyle/>
            <a:p>
              <a:r>
                <a:rPr lang="en-US" b="1" dirty="0">
                  <a:solidFill>
                    <a:schemeClr val="bg1"/>
                  </a:solidFill>
                </a:rPr>
                <a:t>2</a:t>
              </a:r>
              <a:endParaRPr lang="en-IN" b="1" dirty="0">
                <a:solidFill>
                  <a:schemeClr val="bg1"/>
                </a:solidFill>
              </a:endParaRPr>
            </a:p>
          </p:txBody>
        </p:sp>
      </p:grpSp>
      <p:sp>
        <p:nvSpPr>
          <p:cNvPr id="10" name="Rectangle 9"/>
          <p:cNvSpPr/>
          <p:nvPr/>
        </p:nvSpPr>
        <p:spPr>
          <a:xfrm>
            <a:off x="1098901" y="3134902"/>
            <a:ext cx="7890445" cy="9710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0" name="Group 39"/>
          <p:cNvGrpSpPr/>
          <p:nvPr/>
        </p:nvGrpSpPr>
        <p:grpSpPr>
          <a:xfrm rot="5400000">
            <a:off x="9119529" y="2184515"/>
            <a:ext cx="378190" cy="638556"/>
            <a:chOff x="5579462" y="2053694"/>
            <a:chExt cx="341316" cy="647111"/>
          </a:xfrm>
          <a:solidFill>
            <a:schemeClr val="accent1">
              <a:lumMod val="75000"/>
            </a:schemeClr>
          </a:solidFill>
        </p:grpSpPr>
        <p:sp>
          <p:nvSpPr>
            <p:cNvPr id="41"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TextBox 41">
              <a:extLst>
                <a:ext uri="{FF2B5EF4-FFF2-40B4-BE49-F238E27FC236}">
                  <a16:creationId xmlns:a16="http://schemas.microsoft.com/office/drawing/2014/main" id="{13A9D2A9-0B10-46B3-9417-3EF09AA40D7A}"/>
                </a:ext>
              </a:extLst>
            </p:cNvPr>
            <p:cNvSpPr txBox="1"/>
            <p:nvPr/>
          </p:nvSpPr>
          <p:spPr>
            <a:xfrm rot="16200000">
              <a:off x="5546984" y="2129791"/>
              <a:ext cx="398278" cy="333322"/>
            </a:xfrm>
            <a:prstGeom prst="rect">
              <a:avLst/>
            </a:prstGeom>
            <a:noFill/>
            <a:ln>
              <a:noFill/>
            </a:ln>
          </p:spPr>
          <p:txBody>
            <a:bodyPr wrap="square" rtlCol="0">
              <a:spAutoFit/>
            </a:bodyPr>
            <a:lstStyle/>
            <a:p>
              <a:r>
                <a:rPr lang="en-US" b="1" dirty="0">
                  <a:solidFill>
                    <a:schemeClr val="bg1"/>
                  </a:solidFill>
                </a:rPr>
                <a:t>3</a:t>
              </a:r>
              <a:endParaRPr lang="en-IN" b="1" dirty="0">
                <a:solidFill>
                  <a:schemeClr val="bg1"/>
                </a:solidFill>
              </a:endParaRPr>
            </a:p>
          </p:txBody>
        </p:sp>
      </p:grpSp>
      <p:grpSp>
        <p:nvGrpSpPr>
          <p:cNvPr id="15" name="Group 14"/>
          <p:cNvGrpSpPr/>
          <p:nvPr/>
        </p:nvGrpSpPr>
        <p:grpSpPr>
          <a:xfrm>
            <a:off x="7883286" y="1049663"/>
            <a:ext cx="3686558" cy="807867"/>
            <a:chOff x="8040448" y="1377538"/>
            <a:chExt cx="3686558" cy="807867"/>
          </a:xfrm>
        </p:grpSpPr>
        <p:grpSp>
          <p:nvGrpSpPr>
            <p:cNvPr id="34" name="Group 33"/>
            <p:cNvGrpSpPr/>
            <p:nvPr/>
          </p:nvGrpSpPr>
          <p:grpSpPr>
            <a:xfrm rot="5400000">
              <a:off x="8170630" y="1474103"/>
              <a:ext cx="378191" cy="638556"/>
              <a:chOff x="5579461" y="2053694"/>
              <a:chExt cx="341317" cy="647111"/>
            </a:xfrm>
            <a:solidFill>
              <a:schemeClr val="accent1">
                <a:lumMod val="75000"/>
              </a:schemeClr>
            </a:solidFill>
          </p:grpSpPr>
          <p:sp>
            <p:nvSpPr>
              <p:cNvPr id="35"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Box 35">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37" name="Content Placeholder 3"/>
            <p:cNvSpPr txBox="1">
              <a:spLocks/>
            </p:cNvSpPr>
            <p:nvPr/>
          </p:nvSpPr>
          <p:spPr bwMode="auto">
            <a:xfrm>
              <a:off x="8679003" y="1377538"/>
              <a:ext cx="3048003" cy="807867"/>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Questionnaire </a:t>
              </a:r>
              <a:r>
                <a:rPr lang="en-US" sz="1600" dirty="0">
                  <a:cs typeface="Calibri" panose="020F0502020204030204" pitchFamily="34" charset="0"/>
                </a:rPr>
                <a:t>icon from the Admin Dashboard</a:t>
              </a:r>
            </a:p>
          </p:txBody>
        </p:sp>
      </p:grpSp>
      <p:sp>
        <p:nvSpPr>
          <p:cNvPr id="9" name="Down Arrow 8"/>
          <p:cNvSpPr/>
          <p:nvPr/>
        </p:nvSpPr>
        <p:spPr>
          <a:xfrm>
            <a:off x="5922046" y="1757615"/>
            <a:ext cx="383615" cy="5497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p:cNvPicPr>
            <a:picLocks noChangeAspect="1"/>
          </p:cNvPicPr>
          <p:nvPr/>
        </p:nvPicPr>
        <p:blipFill>
          <a:blip r:embed="rId4"/>
          <a:stretch>
            <a:fillRect/>
          </a:stretch>
        </p:blipFill>
        <p:spPr>
          <a:xfrm>
            <a:off x="5806897" y="1121700"/>
            <a:ext cx="2038095" cy="657143"/>
          </a:xfrm>
          <a:prstGeom prst="rect">
            <a:avLst/>
          </a:prstGeom>
          <a:ln>
            <a:solidFill>
              <a:srgbClr val="00B0F0"/>
            </a:solidFill>
          </a:ln>
        </p:spPr>
      </p:pic>
    </p:spTree>
    <p:extLst>
      <p:ext uri="{BB962C8B-B14F-4D97-AF65-F5344CB8AC3E}">
        <p14:creationId xmlns:p14="http://schemas.microsoft.com/office/powerpoint/2010/main" val="4298809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3884" y="1179869"/>
            <a:ext cx="8637489" cy="445401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861187" y="103790"/>
            <a:ext cx="8244348"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Person Maintenance – ORCID Works</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90</a:t>
            </a:fld>
            <a:endParaRPr lang="en-IN" dirty="0"/>
          </a:p>
        </p:txBody>
      </p:sp>
      <p:sp>
        <p:nvSpPr>
          <p:cNvPr id="8" name="Rectangle 7"/>
          <p:cNvSpPr/>
          <p:nvPr/>
        </p:nvSpPr>
        <p:spPr>
          <a:xfrm>
            <a:off x="313884" y="1719046"/>
            <a:ext cx="8569108" cy="331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p:cNvGrpSpPr/>
          <p:nvPr/>
        </p:nvGrpSpPr>
        <p:grpSpPr>
          <a:xfrm>
            <a:off x="8882992" y="1458915"/>
            <a:ext cx="2871474" cy="768091"/>
            <a:chOff x="8040448" y="1377538"/>
            <a:chExt cx="2871474" cy="768091"/>
          </a:xfrm>
        </p:grpSpPr>
        <p:grpSp>
          <p:nvGrpSpPr>
            <p:cNvPr id="18" name="Group 17"/>
            <p:cNvGrpSpPr/>
            <p:nvPr/>
          </p:nvGrpSpPr>
          <p:grpSpPr>
            <a:xfrm rot="5400000">
              <a:off x="8170630" y="1474103"/>
              <a:ext cx="378191" cy="638556"/>
              <a:chOff x="5579461" y="2053694"/>
              <a:chExt cx="341317" cy="647111"/>
            </a:xfrm>
            <a:solidFill>
              <a:schemeClr val="accent1">
                <a:lumMod val="75000"/>
              </a:schemeClr>
            </a:solidFill>
          </p:grpSpPr>
          <p:sp>
            <p:nvSpPr>
              <p:cNvPr id="20"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19" name="Content Placeholder 3"/>
            <p:cNvSpPr txBox="1">
              <a:spLocks/>
            </p:cNvSpPr>
            <p:nvPr/>
          </p:nvSpPr>
          <p:spPr bwMode="auto">
            <a:xfrm>
              <a:off x="8679004" y="1377538"/>
              <a:ext cx="2232918" cy="768091"/>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Search/Filter and sort ORCID user</a:t>
              </a:r>
            </a:p>
          </p:txBody>
        </p:sp>
      </p:grpSp>
      <p:grpSp>
        <p:nvGrpSpPr>
          <p:cNvPr id="22" name="Group 21"/>
          <p:cNvGrpSpPr/>
          <p:nvPr/>
        </p:nvGrpSpPr>
        <p:grpSpPr>
          <a:xfrm>
            <a:off x="8882992" y="2538112"/>
            <a:ext cx="2871474" cy="768091"/>
            <a:chOff x="8040448" y="1598431"/>
            <a:chExt cx="2871474" cy="768091"/>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25"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4" name="Content Placeholder 3"/>
            <p:cNvSpPr txBox="1">
              <a:spLocks/>
            </p:cNvSpPr>
            <p:nvPr/>
          </p:nvSpPr>
          <p:spPr bwMode="auto">
            <a:xfrm>
              <a:off x="8679004" y="1598431"/>
              <a:ext cx="2232918" cy="768091"/>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Expand/Collapse</a:t>
              </a:r>
              <a:r>
                <a:rPr lang="en-US" sz="1600" dirty="0">
                  <a:cs typeface="Calibri" panose="020F0502020204030204" pitchFamily="34" charset="0"/>
                </a:rPr>
                <a:t> to view/hide details</a:t>
              </a:r>
            </a:p>
          </p:txBody>
        </p:sp>
      </p:grpSp>
      <p:sp>
        <p:nvSpPr>
          <p:cNvPr id="7" name="Rectangle 6"/>
          <p:cNvSpPr/>
          <p:nvPr/>
        </p:nvSpPr>
        <p:spPr>
          <a:xfrm>
            <a:off x="8539316" y="2583866"/>
            <a:ext cx="343676" cy="3064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p:cNvGrpSpPr/>
          <p:nvPr/>
        </p:nvGrpSpPr>
        <p:grpSpPr>
          <a:xfrm>
            <a:off x="8882992" y="4338479"/>
            <a:ext cx="2871474" cy="1133173"/>
            <a:chOff x="8040448" y="1598431"/>
            <a:chExt cx="2871474" cy="1133173"/>
          </a:xfrm>
        </p:grpSpPr>
        <p:grpSp>
          <p:nvGrpSpPr>
            <p:cNvPr id="28" name="Group 27"/>
            <p:cNvGrpSpPr/>
            <p:nvPr/>
          </p:nvGrpSpPr>
          <p:grpSpPr>
            <a:xfrm rot="5400000">
              <a:off x="8170630" y="1474103"/>
              <a:ext cx="378191" cy="638556"/>
              <a:chOff x="5579461" y="2053694"/>
              <a:chExt cx="341317" cy="647111"/>
            </a:xfrm>
            <a:solidFill>
              <a:schemeClr val="accent1">
                <a:lumMod val="75000"/>
              </a:schemeClr>
            </a:solidFill>
          </p:grpSpPr>
          <p:sp>
            <p:nvSpPr>
              <p:cNvPr id="30"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sp>
          <p:nvSpPr>
            <p:cNvPr id="29" name="Content Placeholder 3"/>
            <p:cNvSpPr txBox="1">
              <a:spLocks/>
            </p:cNvSpPr>
            <p:nvPr/>
          </p:nvSpPr>
          <p:spPr bwMode="auto">
            <a:xfrm>
              <a:off x="8679004" y="1598431"/>
              <a:ext cx="2232918" cy="1133173"/>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Link Award </a:t>
              </a:r>
              <a:r>
                <a:rPr lang="en-US" sz="1600" dirty="0">
                  <a:cs typeface="Calibri" panose="020F0502020204030204" pitchFamily="34" charset="0"/>
                </a:rPr>
                <a:t>button to link ORCID works to Awards</a:t>
              </a:r>
            </a:p>
          </p:txBody>
        </p:sp>
      </p:grpSp>
      <p:sp>
        <p:nvSpPr>
          <p:cNvPr id="9" name="Rectangle 8"/>
          <p:cNvSpPr/>
          <p:nvPr/>
        </p:nvSpPr>
        <p:spPr>
          <a:xfrm>
            <a:off x="8082116" y="4468760"/>
            <a:ext cx="800876" cy="312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659130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353009" y="4543438"/>
            <a:ext cx="8495403" cy="1382819"/>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386035" y="982176"/>
            <a:ext cx="7761905" cy="600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5"/>
          <a:stretch>
            <a:fillRect/>
          </a:stretch>
        </p:blipFill>
        <p:spPr>
          <a:xfrm>
            <a:off x="321835" y="2131305"/>
            <a:ext cx="8526577" cy="170795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462981" y="140646"/>
            <a:ext cx="9144000"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Person Maintenance – Link Awards to ORCID Works</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91</a:t>
            </a:fld>
            <a:endParaRPr lang="en-IN" dirty="0"/>
          </a:p>
        </p:txBody>
      </p:sp>
      <p:sp>
        <p:nvSpPr>
          <p:cNvPr id="8" name="Rectangle 7"/>
          <p:cNvSpPr/>
          <p:nvPr/>
        </p:nvSpPr>
        <p:spPr>
          <a:xfrm>
            <a:off x="337422" y="3348088"/>
            <a:ext cx="8373006" cy="479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p:cNvGrpSpPr/>
          <p:nvPr/>
        </p:nvGrpSpPr>
        <p:grpSpPr>
          <a:xfrm>
            <a:off x="8147940" y="822186"/>
            <a:ext cx="3324628" cy="768091"/>
            <a:chOff x="8040448" y="1377538"/>
            <a:chExt cx="3324628" cy="768091"/>
          </a:xfrm>
        </p:grpSpPr>
        <p:grpSp>
          <p:nvGrpSpPr>
            <p:cNvPr id="18" name="Group 17"/>
            <p:cNvGrpSpPr/>
            <p:nvPr/>
          </p:nvGrpSpPr>
          <p:grpSpPr>
            <a:xfrm rot="5400000">
              <a:off x="8170630" y="1474103"/>
              <a:ext cx="378191" cy="638556"/>
              <a:chOff x="5579461" y="2053694"/>
              <a:chExt cx="341317" cy="647111"/>
            </a:xfrm>
            <a:solidFill>
              <a:schemeClr val="accent1">
                <a:lumMod val="75000"/>
              </a:schemeClr>
            </a:solidFill>
          </p:grpSpPr>
          <p:sp>
            <p:nvSpPr>
              <p:cNvPr id="20"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19" name="Content Placeholder 3"/>
            <p:cNvSpPr txBox="1">
              <a:spLocks/>
            </p:cNvSpPr>
            <p:nvPr/>
          </p:nvSpPr>
          <p:spPr bwMode="auto">
            <a:xfrm>
              <a:off x="8679003" y="1377538"/>
              <a:ext cx="2686073" cy="768091"/>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Link Awards </a:t>
              </a:r>
              <a:r>
                <a:rPr lang="en-US" sz="1600" dirty="0">
                  <a:cs typeface="Calibri" panose="020F0502020204030204" pitchFamily="34" charset="0"/>
                </a:rPr>
                <a:t>button </a:t>
              </a:r>
            </a:p>
          </p:txBody>
        </p:sp>
      </p:grpSp>
      <p:grpSp>
        <p:nvGrpSpPr>
          <p:cNvPr id="22" name="Group 21"/>
          <p:cNvGrpSpPr/>
          <p:nvPr/>
        </p:nvGrpSpPr>
        <p:grpSpPr>
          <a:xfrm>
            <a:off x="8710428" y="2344329"/>
            <a:ext cx="3181243" cy="2278027"/>
            <a:chOff x="8040447" y="658417"/>
            <a:chExt cx="3181243" cy="2278027"/>
          </a:xfrm>
        </p:grpSpPr>
        <p:grpSp>
          <p:nvGrpSpPr>
            <p:cNvPr id="23" name="Group 22"/>
            <p:cNvGrpSpPr/>
            <p:nvPr/>
          </p:nvGrpSpPr>
          <p:grpSpPr>
            <a:xfrm rot="5400000">
              <a:off x="8149109" y="1495626"/>
              <a:ext cx="378190" cy="595513"/>
              <a:chOff x="5579461" y="2097313"/>
              <a:chExt cx="341316" cy="603491"/>
            </a:xfrm>
            <a:solidFill>
              <a:schemeClr val="accent1">
                <a:lumMod val="75000"/>
              </a:schemeClr>
            </a:solidFill>
          </p:grpSpPr>
          <p:sp>
            <p:nvSpPr>
              <p:cNvPr id="25" name="Pentagon 54">
                <a:extLst>
                  <a:ext uri="{FF2B5EF4-FFF2-40B4-BE49-F238E27FC236}">
                    <a16:creationId xmlns:a16="http://schemas.microsoft.com/office/drawing/2014/main" id="{12F7669B-B965-47C2-91D5-5092C6931984}"/>
                  </a:ext>
                </a:extLst>
              </p:cNvPr>
              <p:cNvSpPr/>
              <p:nvPr/>
            </p:nvSpPr>
            <p:spPr>
              <a:xfrm rot="5400000">
                <a:off x="5452029" y="2232056"/>
                <a:ext cx="60349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4" name="Content Placeholder 3"/>
            <p:cNvSpPr txBox="1">
              <a:spLocks/>
            </p:cNvSpPr>
            <p:nvPr/>
          </p:nvSpPr>
          <p:spPr bwMode="auto">
            <a:xfrm>
              <a:off x="8635961" y="658417"/>
              <a:ext cx="2585729" cy="2278027"/>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Search the Award and click the </a:t>
              </a:r>
              <a:r>
                <a:rPr lang="en-US" sz="1600" b="1" dirty="0">
                  <a:cs typeface="Calibri" panose="020F0502020204030204" pitchFamily="34" charset="0"/>
                </a:rPr>
                <a:t>Link Award </a:t>
              </a:r>
              <a:r>
                <a:rPr lang="en-US" sz="1600" dirty="0">
                  <a:cs typeface="Calibri" panose="020F0502020204030204" pitchFamily="34" charset="0"/>
                </a:rPr>
                <a:t>button.</a:t>
              </a:r>
            </a:p>
            <a:p>
              <a:pPr>
                <a:lnSpc>
                  <a:spcPct val="150000"/>
                </a:lnSpc>
              </a:pPr>
              <a:r>
                <a:rPr lang="en-US" sz="1600" dirty="0">
                  <a:cs typeface="Calibri" panose="020F0502020204030204" pitchFamily="34" charset="0"/>
                </a:rPr>
                <a:t>Award No, Account No, Award Title, PI, Sponsor, Lead Unit are the search inputs</a:t>
              </a:r>
            </a:p>
          </p:txBody>
        </p:sp>
      </p:grpSp>
      <p:grpSp>
        <p:nvGrpSpPr>
          <p:cNvPr id="27" name="Group 26"/>
          <p:cNvGrpSpPr/>
          <p:nvPr/>
        </p:nvGrpSpPr>
        <p:grpSpPr>
          <a:xfrm>
            <a:off x="8753919" y="4952163"/>
            <a:ext cx="2871046" cy="1133173"/>
            <a:chOff x="8047205" y="1460696"/>
            <a:chExt cx="2871046" cy="1133173"/>
          </a:xfrm>
        </p:grpSpPr>
        <p:grpSp>
          <p:nvGrpSpPr>
            <p:cNvPr id="28" name="Group 27"/>
            <p:cNvGrpSpPr/>
            <p:nvPr/>
          </p:nvGrpSpPr>
          <p:grpSpPr>
            <a:xfrm rot="5400000">
              <a:off x="8177387" y="1871650"/>
              <a:ext cx="378191" cy="638556"/>
              <a:chOff x="5938247" y="2046847"/>
              <a:chExt cx="341317" cy="647111"/>
            </a:xfrm>
            <a:solidFill>
              <a:schemeClr val="accent1">
                <a:lumMod val="75000"/>
              </a:schemeClr>
            </a:solidFill>
          </p:grpSpPr>
          <p:sp>
            <p:nvSpPr>
              <p:cNvPr id="30" name="Pentagon 54">
                <a:extLst>
                  <a:ext uri="{FF2B5EF4-FFF2-40B4-BE49-F238E27FC236}">
                    <a16:creationId xmlns:a16="http://schemas.microsoft.com/office/drawing/2014/main" id="{12F7669B-B965-47C2-91D5-5092C6931984}"/>
                  </a:ext>
                </a:extLst>
              </p:cNvPr>
              <p:cNvSpPr/>
              <p:nvPr/>
            </p:nvSpPr>
            <p:spPr>
              <a:xfrm rot="5400000">
                <a:off x="5789006" y="2203400"/>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13A9D2A9-0B10-46B3-9417-3EF09AA40D7A}"/>
                  </a:ext>
                </a:extLst>
              </p:cNvPr>
              <p:cNvSpPr txBox="1"/>
              <p:nvPr/>
            </p:nvSpPr>
            <p:spPr>
              <a:xfrm rot="16200000">
                <a:off x="5891881" y="2136832"/>
                <a:ext cx="398278" cy="305545"/>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sp>
          <p:nvSpPr>
            <p:cNvPr id="29" name="Content Placeholder 3"/>
            <p:cNvSpPr txBox="1">
              <a:spLocks/>
            </p:cNvSpPr>
            <p:nvPr/>
          </p:nvSpPr>
          <p:spPr bwMode="auto">
            <a:xfrm>
              <a:off x="8685333" y="1460696"/>
              <a:ext cx="2232918" cy="1133173"/>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Linked awards are displayed with </a:t>
              </a:r>
              <a:r>
                <a:rPr lang="en-US" sz="1600" b="1" dirty="0">
                  <a:cs typeface="Calibri" panose="020F0502020204030204" pitchFamily="34" charset="0"/>
                </a:rPr>
                <a:t>View</a:t>
              </a:r>
              <a:r>
                <a:rPr lang="en-US" sz="1600" dirty="0">
                  <a:cs typeface="Calibri" panose="020F0502020204030204" pitchFamily="34" charset="0"/>
                </a:rPr>
                <a:t> and </a:t>
              </a:r>
              <a:r>
                <a:rPr lang="en-US" sz="1600" b="1" dirty="0">
                  <a:cs typeface="Calibri" panose="020F0502020204030204" pitchFamily="34" charset="0"/>
                </a:rPr>
                <a:t>Delete</a:t>
              </a:r>
              <a:r>
                <a:rPr lang="en-US" sz="1600" dirty="0">
                  <a:cs typeface="Calibri" panose="020F0502020204030204" pitchFamily="34" charset="0"/>
                </a:rPr>
                <a:t> action button</a:t>
              </a:r>
            </a:p>
          </p:txBody>
        </p:sp>
      </p:grpSp>
      <p:sp>
        <p:nvSpPr>
          <p:cNvPr id="9" name="Rectangle 8"/>
          <p:cNvSpPr/>
          <p:nvPr/>
        </p:nvSpPr>
        <p:spPr>
          <a:xfrm>
            <a:off x="7947373" y="5555696"/>
            <a:ext cx="800876" cy="312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7033306" y="1057035"/>
            <a:ext cx="1055642" cy="370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Down Arrow 13"/>
          <p:cNvSpPr/>
          <p:nvPr/>
        </p:nvSpPr>
        <p:spPr>
          <a:xfrm>
            <a:off x="7388460" y="1462347"/>
            <a:ext cx="558913" cy="67705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Down Arrow 31"/>
          <p:cNvSpPr/>
          <p:nvPr/>
        </p:nvSpPr>
        <p:spPr>
          <a:xfrm>
            <a:off x="8251210" y="3854670"/>
            <a:ext cx="558913" cy="67705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815148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3962668" y="0"/>
            <a:ext cx="4638798"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Sponsor Maintenance</a:t>
            </a:r>
          </a:p>
        </p:txBody>
      </p:sp>
      <p:sp>
        <p:nvSpPr>
          <p:cNvPr id="2" name="Slide Number Placeholder 1"/>
          <p:cNvSpPr>
            <a:spLocks noGrp="1"/>
          </p:cNvSpPr>
          <p:nvPr>
            <p:ph type="sldNum" sz="quarter" idx="12"/>
          </p:nvPr>
        </p:nvSpPr>
        <p:spPr/>
        <p:txBody>
          <a:bodyPr/>
          <a:lstStyle/>
          <a:p>
            <a:fld id="{80EA8F26-D01C-4D83-A07A-6FC2B1EB6704}" type="slidenum">
              <a:rPr lang="en-IN" smtClean="0"/>
              <a:t>92</a:t>
            </a:fld>
            <a:endParaRPr lang="en-IN" dirty="0"/>
          </a:p>
        </p:txBody>
      </p:sp>
      <p:sp>
        <p:nvSpPr>
          <p:cNvPr id="16" name="Rectangle 15"/>
          <p:cNvSpPr/>
          <p:nvPr/>
        </p:nvSpPr>
        <p:spPr>
          <a:xfrm>
            <a:off x="1284196" y="1065242"/>
            <a:ext cx="9995743"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To add or update sponsor in RISE application.</a:t>
            </a:r>
          </a:p>
          <a:p>
            <a:pPr>
              <a:lnSpc>
                <a:spcPct val="150000"/>
              </a:lnSpc>
            </a:pPr>
            <a:endParaRPr lang="en-US" sz="2000" dirty="0"/>
          </a:p>
        </p:txBody>
      </p:sp>
    </p:spTree>
    <p:extLst>
      <p:ext uri="{BB962C8B-B14F-4D97-AF65-F5344CB8AC3E}">
        <p14:creationId xmlns:p14="http://schemas.microsoft.com/office/powerpoint/2010/main" val="3724810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440012" y="2110521"/>
            <a:ext cx="8810416" cy="324414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871627" y="119443"/>
            <a:ext cx="5476335" cy="618240"/>
          </a:xfrm>
        </p:spPr>
        <p:txBody>
          <a:bodyPr vert="horz" lIns="91440" tIns="45720" rIns="91440" bIns="45720" rtlCol="0" anchor="ctr">
            <a:normAutofit/>
          </a:bodyPr>
          <a:lstStyle/>
          <a:p>
            <a:r>
              <a:rPr lang="en-IN" sz="3200" b="1" dirty="0">
                <a:latin typeface="Calibri" panose="020F0502020204030204" pitchFamily="34" charset="0"/>
                <a:cs typeface="Calibri" panose="020F0502020204030204" pitchFamily="34" charset="0"/>
              </a:rPr>
              <a:t>Sponsor Maintenance</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93</a:t>
            </a:fld>
            <a:endParaRPr lang="en-IN" dirty="0"/>
          </a:p>
        </p:txBody>
      </p:sp>
      <p:sp>
        <p:nvSpPr>
          <p:cNvPr id="10" name="Rectangle 9"/>
          <p:cNvSpPr/>
          <p:nvPr/>
        </p:nvSpPr>
        <p:spPr>
          <a:xfrm>
            <a:off x="501445" y="2455893"/>
            <a:ext cx="8677461" cy="1328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p:cNvGrpSpPr/>
          <p:nvPr/>
        </p:nvGrpSpPr>
        <p:grpSpPr>
          <a:xfrm>
            <a:off x="7952378" y="772795"/>
            <a:ext cx="3533864" cy="853396"/>
            <a:chOff x="8040448" y="1377539"/>
            <a:chExt cx="3533864" cy="853396"/>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9"/>
              <a:ext cx="2895309" cy="85339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Sponsor </a:t>
              </a:r>
              <a:r>
                <a:rPr lang="en-US" sz="1600" dirty="0">
                  <a:cs typeface="Calibri" panose="020F0502020204030204" pitchFamily="34" charset="0"/>
                </a:rPr>
                <a:t>from the Admin Dashboard</a:t>
              </a:r>
            </a:p>
          </p:txBody>
        </p:sp>
      </p:grpSp>
      <p:sp>
        <p:nvSpPr>
          <p:cNvPr id="11" name="Down Arrow 10"/>
          <p:cNvSpPr/>
          <p:nvPr/>
        </p:nvSpPr>
        <p:spPr>
          <a:xfrm>
            <a:off x="6945438" y="1567755"/>
            <a:ext cx="442452" cy="62552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p:cNvGrpSpPr/>
          <p:nvPr/>
        </p:nvGrpSpPr>
        <p:grpSpPr>
          <a:xfrm>
            <a:off x="9138207" y="2063112"/>
            <a:ext cx="2538912" cy="1193118"/>
            <a:chOff x="7929815" y="1604289"/>
            <a:chExt cx="2733096" cy="1193118"/>
          </a:xfrm>
        </p:grpSpPr>
        <p:grpSp>
          <p:nvGrpSpPr>
            <p:cNvPr id="20" name="Group 19"/>
            <p:cNvGrpSpPr/>
            <p:nvPr/>
          </p:nvGrpSpPr>
          <p:grpSpPr>
            <a:xfrm rot="5400000">
              <a:off x="8115314" y="1418790"/>
              <a:ext cx="378189" cy="749187"/>
              <a:chOff x="5579461" y="2053695"/>
              <a:chExt cx="341315" cy="759224"/>
            </a:xfrm>
            <a:solidFill>
              <a:schemeClr val="accent1">
                <a:lumMod val="75000"/>
              </a:schemeClr>
            </a:solidFill>
          </p:grpSpPr>
          <p:sp>
            <p:nvSpPr>
              <p:cNvPr id="24" name="Pentagon 54">
                <a:extLst>
                  <a:ext uri="{FF2B5EF4-FFF2-40B4-BE49-F238E27FC236}">
                    <a16:creationId xmlns:a16="http://schemas.microsoft.com/office/drawing/2014/main" id="{12F7669B-B965-47C2-91D5-5092C6931984}"/>
                  </a:ext>
                </a:extLst>
              </p:cNvPr>
              <p:cNvSpPr/>
              <p:nvPr/>
            </p:nvSpPr>
            <p:spPr>
              <a:xfrm rot="5400000">
                <a:off x="5374162" y="2266304"/>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1" name="Content Placeholder 3"/>
            <p:cNvSpPr txBox="1">
              <a:spLocks/>
            </p:cNvSpPr>
            <p:nvPr/>
          </p:nvSpPr>
          <p:spPr bwMode="auto">
            <a:xfrm>
              <a:off x="8694685" y="1612389"/>
              <a:ext cx="1968226" cy="118501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Create New Sponsor </a:t>
              </a:r>
              <a:r>
                <a:rPr lang="en-US" sz="1600" dirty="0">
                  <a:cs typeface="Calibri" panose="020F0502020204030204" pitchFamily="34" charset="0"/>
                </a:rPr>
                <a:t>button to add a new Sponsor</a:t>
              </a:r>
            </a:p>
          </p:txBody>
        </p:sp>
      </p:grpSp>
      <p:grpSp>
        <p:nvGrpSpPr>
          <p:cNvPr id="13" name="Group 12"/>
          <p:cNvGrpSpPr/>
          <p:nvPr/>
        </p:nvGrpSpPr>
        <p:grpSpPr>
          <a:xfrm>
            <a:off x="4277033" y="5330942"/>
            <a:ext cx="4670790" cy="1023489"/>
            <a:chOff x="1741485" y="4045933"/>
            <a:chExt cx="4670790" cy="1023489"/>
          </a:xfrm>
        </p:grpSpPr>
        <p:grpSp>
          <p:nvGrpSpPr>
            <p:cNvPr id="38" name="Group 37"/>
            <p:cNvGrpSpPr/>
            <p:nvPr/>
          </p:nvGrpSpPr>
          <p:grpSpPr>
            <a:xfrm>
              <a:off x="1741485" y="4045933"/>
              <a:ext cx="4670790" cy="1023489"/>
              <a:chOff x="2519179" y="5365808"/>
              <a:chExt cx="4670790" cy="1023489"/>
            </a:xfrm>
          </p:grpSpPr>
          <p:sp>
            <p:nvSpPr>
              <p:cNvPr id="39" name="Content Placeholder 3">
                <a:extLst>
                  <a:ext uri="{FF2B5EF4-FFF2-40B4-BE49-F238E27FC236}">
                    <a16:creationId xmlns:a16="http://schemas.microsoft.com/office/drawing/2014/main" id="{53263F70-17F1-44EA-88C5-4E32322DE302}"/>
                  </a:ext>
                </a:extLst>
              </p:cNvPr>
              <p:cNvSpPr txBox="1">
                <a:spLocks/>
              </p:cNvSpPr>
              <p:nvPr/>
            </p:nvSpPr>
            <p:spPr>
              <a:xfrm>
                <a:off x="2519179" y="5975861"/>
                <a:ext cx="4670790" cy="413436"/>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List of Sponsors with </a:t>
                </a:r>
                <a:r>
                  <a:rPr lang="en-US" sz="1600" b="1" dirty="0"/>
                  <a:t>View</a:t>
                </a:r>
                <a:r>
                  <a:rPr lang="en-US" sz="1600" dirty="0"/>
                  <a:t> and </a:t>
                </a:r>
                <a:r>
                  <a:rPr lang="en-US" sz="1600" b="1" dirty="0"/>
                  <a:t>Edit</a:t>
                </a:r>
                <a:r>
                  <a:rPr lang="en-US" sz="1600" dirty="0"/>
                  <a:t> icon buttons</a:t>
                </a:r>
                <a:endParaRPr lang="en-IN" sz="1600" dirty="0"/>
              </a:p>
            </p:txBody>
          </p:sp>
          <p:sp>
            <p:nvSpPr>
              <p:cNvPr id="40" name="Pentagon 46">
                <a:extLst>
                  <a:ext uri="{FF2B5EF4-FFF2-40B4-BE49-F238E27FC236}">
                    <a16:creationId xmlns:a16="http://schemas.microsoft.com/office/drawing/2014/main" id="{F032F5F6-C768-4CBC-9FBB-877B877AB309}"/>
                  </a:ext>
                </a:extLst>
              </p:cNvPr>
              <p:cNvSpPr/>
              <p:nvPr/>
            </p:nvSpPr>
            <p:spPr>
              <a:xfrm rot="16200000">
                <a:off x="6747531" y="5507967"/>
                <a:ext cx="584595" cy="30027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3" name="Rectangle 2"/>
            <p:cNvSpPr/>
            <p:nvPr/>
          </p:nvSpPr>
          <p:spPr>
            <a:xfrm>
              <a:off x="6158749" y="4206628"/>
              <a:ext cx="206770" cy="273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en-IN" b="1" dirty="0"/>
            </a:p>
          </p:txBody>
        </p:sp>
      </p:grpSp>
      <p:sp>
        <p:nvSpPr>
          <p:cNvPr id="12" name="Rectangle 11"/>
          <p:cNvSpPr/>
          <p:nvPr/>
        </p:nvSpPr>
        <p:spPr>
          <a:xfrm>
            <a:off x="8066886" y="2148130"/>
            <a:ext cx="1071321" cy="263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p:cNvGrpSpPr/>
          <p:nvPr/>
        </p:nvGrpSpPr>
        <p:grpSpPr>
          <a:xfrm>
            <a:off x="9177949" y="3435950"/>
            <a:ext cx="2538912" cy="560863"/>
            <a:chOff x="7929815" y="1604289"/>
            <a:chExt cx="2733096" cy="560863"/>
          </a:xfrm>
        </p:grpSpPr>
        <p:grpSp>
          <p:nvGrpSpPr>
            <p:cNvPr id="28" name="Group 27"/>
            <p:cNvGrpSpPr/>
            <p:nvPr/>
          </p:nvGrpSpPr>
          <p:grpSpPr>
            <a:xfrm rot="5400000">
              <a:off x="8115314" y="1418790"/>
              <a:ext cx="378189" cy="749187"/>
              <a:chOff x="5579461" y="2053695"/>
              <a:chExt cx="341315" cy="759224"/>
            </a:xfrm>
            <a:solidFill>
              <a:schemeClr val="accent1">
                <a:lumMod val="75000"/>
              </a:schemeClr>
            </a:solidFill>
          </p:grpSpPr>
          <p:sp>
            <p:nvSpPr>
              <p:cNvPr id="30" name="Pentagon 54">
                <a:extLst>
                  <a:ext uri="{FF2B5EF4-FFF2-40B4-BE49-F238E27FC236}">
                    <a16:creationId xmlns:a16="http://schemas.microsoft.com/office/drawing/2014/main" id="{12F7669B-B965-47C2-91D5-5092C6931984}"/>
                  </a:ext>
                </a:extLst>
              </p:cNvPr>
              <p:cNvSpPr/>
              <p:nvPr/>
            </p:nvSpPr>
            <p:spPr>
              <a:xfrm rot="5400000">
                <a:off x="5374162" y="2266304"/>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sp>
          <p:nvSpPr>
            <p:cNvPr id="29" name="Content Placeholder 3"/>
            <p:cNvSpPr txBox="1">
              <a:spLocks/>
            </p:cNvSpPr>
            <p:nvPr/>
          </p:nvSpPr>
          <p:spPr bwMode="auto">
            <a:xfrm>
              <a:off x="8694685" y="1612389"/>
              <a:ext cx="1968226" cy="552763"/>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Search option</a:t>
              </a:r>
            </a:p>
          </p:txBody>
        </p:sp>
      </p:grpSp>
      <p:sp>
        <p:nvSpPr>
          <p:cNvPr id="8" name="Rectangle 7"/>
          <p:cNvSpPr/>
          <p:nvPr/>
        </p:nvSpPr>
        <p:spPr>
          <a:xfrm>
            <a:off x="530941" y="3828888"/>
            <a:ext cx="8636762" cy="15168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6280765" y="907407"/>
            <a:ext cx="1628571" cy="6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7802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225505" y="2392710"/>
            <a:ext cx="8633387" cy="248185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377381" y="119443"/>
            <a:ext cx="7093974"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Sponsor Maintenance – Add Sponsor</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94</a:t>
            </a:fld>
            <a:endParaRPr lang="en-IN" dirty="0"/>
          </a:p>
        </p:txBody>
      </p:sp>
      <p:grpSp>
        <p:nvGrpSpPr>
          <p:cNvPr id="22" name="Group 21"/>
          <p:cNvGrpSpPr/>
          <p:nvPr/>
        </p:nvGrpSpPr>
        <p:grpSpPr>
          <a:xfrm>
            <a:off x="8821007" y="2096195"/>
            <a:ext cx="3070210" cy="2958539"/>
            <a:chOff x="8086051" y="813184"/>
            <a:chExt cx="3488262" cy="2839502"/>
          </a:xfrm>
        </p:grpSpPr>
        <p:grpSp>
          <p:nvGrpSpPr>
            <p:cNvPr id="23" name="Group 22"/>
            <p:cNvGrpSpPr/>
            <p:nvPr/>
          </p:nvGrpSpPr>
          <p:grpSpPr>
            <a:xfrm rot="5400000">
              <a:off x="8193433" y="1496906"/>
              <a:ext cx="378190" cy="592953"/>
              <a:chOff x="5579461" y="2053693"/>
              <a:chExt cx="341316" cy="600897"/>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53326" y="2187139"/>
                <a:ext cx="600897"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4" y="813184"/>
              <a:ext cx="2895309" cy="2839502"/>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Enter the Following mandatory details marked with Asterisk:</a:t>
              </a:r>
            </a:p>
            <a:p>
              <a:pPr marL="285750" indent="-285750">
                <a:lnSpc>
                  <a:spcPct val="150000"/>
                </a:lnSpc>
                <a:buFont typeface="Arial" panose="020B0604020202020204" pitchFamily="34" charset="0"/>
                <a:buChar char="•"/>
              </a:pPr>
              <a:r>
                <a:rPr lang="en-US" sz="1600" b="1" dirty="0">
                  <a:cs typeface="Calibri" panose="020F0502020204030204" pitchFamily="34" charset="0"/>
                </a:rPr>
                <a:t>Sponsor Name</a:t>
              </a:r>
            </a:p>
            <a:p>
              <a:pPr marL="285750" indent="-285750">
                <a:lnSpc>
                  <a:spcPct val="150000"/>
                </a:lnSpc>
                <a:buFont typeface="Arial" panose="020B0604020202020204" pitchFamily="34" charset="0"/>
                <a:buChar char="•"/>
              </a:pPr>
              <a:r>
                <a:rPr lang="en-US" sz="1600" b="1" dirty="0">
                  <a:cs typeface="Calibri" panose="020F0502020204030204" pitchFamily="34" charset="0"/>
                </a:rPr>
                <a:t>Sponsor Type</a:t>
              </a:r>
            </a:p>
            <a:p>
              <a:pPr marL="285750" indent="-285750">
                <a:lnSpc>
                  <a:spcPct val="150000"/>
                </a:lnSpc>
                <a:buFont typeface="Arial" panose="020B0604020202020204" pitchFamily="34" charset="0"/>
                <a:buChar char="•"/>
              </a:pPr>
              <a:r>
                <a:rPr lang="en-US" sz="1600" b="1" dirty="0">
                  <a:cs typeface="Calibri" panose="020F0502020204030204" pitchFamily="34" charset="0"/>
                </a:rPr>
                <a:t>Department</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Add Sponsor </a:t>
              </a:r>
              <a:r>
                <a:rPr lang="en-US" sz="1600" dirty="0">
                  <a:cs typeface="Calibri" panose="020F0502020204030204" pitchFamily="34" charset="0"/>
                </a:rPr>
                <a:t>button</a:t>
              </a:r>
            </a:p>
          </p:txBody>
        </p:sp>
      </p:grpSp>
      <p:sp>
        <p:nvSpPr>
          <p:cNvPr id="8" name="Rectangle 7"/>
          <p:cNvSpPr/>
          <p:nvPr/>
        </p:nvSpPr>
        <p:spPr>
          <a:xfrm>
            <a:off x="225506" y="2609641"/>
            <a:ext cx="8595502" cy="22649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p:cNvPicPr>
            <a:picLocks noChangeAspect="1"/>
          </p:cNvPicPr>
          <p:nvPr/>
        </p:nvPicPr>
        <p:blipFill>
          <a:blip r:embed="rId4"/>
          <a:stretch>
            <a:fillRect/>
          </a:stretch>
        </p:blipFill>
        <p:spPr>
          <a:xfrm>
            <a:off x="883456" y="1215255"/>
            <a:ext cx="2287447" cy="609985"/>
          </a:xfrm>
          <a:prstGeom prst="rect">
            <a:avLst/>
          </a:prstGeom>
        </p:spPr>
      </p:pic>
      <p:sp>
        <p:nvSpPr>
          <p:cNvPr id="9" name="Down Arrow 8"/>
          <p:cNvSpPr/>
          <p:nvPr/>
        </p:nvSpPr>
        <p:spPr>
          <a:xfrm>
            <a:off x="1555231" y="1782725"/>
            <a:ext cx="471948" cy="51889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75083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D893B0-2A4D-4CA3-A620-3A64605CDC31}"/>
              </a:ext>
            </a:extLst>
          </p:cNvPr>
          <p:cNvSpPr txBox="1">
            <a:spLocks/>
          </p:cNvSpPr>
          <p:nvPr/>
        </p:nvSpPr>
        <p:spPr>
          <a:xfrm>
            <a:off x="4042181" y="0"/>
            <a:ext cx="4479772" cy="75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cs typeface="Calibri" panose="020F0502020204030204" pitchFamily="34" charset="0"/>
              </a:rPr>
              <a:t>Role Maintenance</a:t>
            </a:r>
          </a:p>
        </p:txBody>
      </p:sp>
      <p:sp>
        <p:nvSpPr>
          <p:cNvPr id="2" name="Slide Number Placeholder 1"/>
          <p:cNvSpPr>
            <a:spLocks noGrp="1"/>
          </p:cNvSpPr>
          <p:nvPr>
            <p:ph type="sldNum" sz="quarter" idx="12"/>
          </p:nvPr>
        </p:nvSpPr>
        <p:spPr/>
        <p:txBody>
          <a:bodyPr/>
          <a:lstStyle/>
          <a:p>
            <a:fld id="{80EA8F26-D01C-4D83-A07A-6FC2B1EB6704}" type="slidenum">
              <a:rPr lang="en-IN" smtClean="0"/>
              <a:t>95</a:t>
            </a:fld>
            <a:endParaRPr lang="en-IN" dirty="0"/>
          </a:p>
        </p:txBody>
      </p:sp>
      <p:sp>
        <p:nvSpPr>
          <p:cNvPr id="16" name="Rectangle 15"/>
          <p:cNvSpPr/>
          <p:nvPr/>
        </p:nvSpPr>
        <p:spPr>
          <a:xfrm>
            <a:off x="1284196" y="1124236"/>
            <a:ext cx="9995743"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To add, update or delete Roles</a:t>
            </a:r>
          </a:p>
          <a:p>
            <a:pPr marL="342900" indent="-342900">
              <a:lnSpc>
                <a:spcPct val="150000"/>
              </a:lnSpc>
              <a:buFont typeface="Arial" panose="020B0604020202020204" pitchFamily="34" charset="0"/>
              <a:buChar char="•"/>
            </a:pPr>
            <a:r>
              <a:rPr lang="en-US" sz="2000" dirty="0"/>
              <a:t>To assign Roles to users or update the assigned Roles</a:t>
            </a:r>
          </a:p>
        </p:txBody>
      </p:sp>
    </p:spTree>
    <p:extLst>
      <p:ext uri="{BB962C8B-B14F-4D97-AF65-F5344CB8AC3E}">
        <p14:creationId xmlns:p14="http://schemas.microsoft.com/office/powerpoint/2010/main" val="1308392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harpenSoften amount="20000"/>
                    </a14:imgEffect>
                  </a14:imgLayer>
                </a14:imgProps>
              </a:ext>
            </a:extLst>
          </a:blip>
          <a:stretch>
            <a:fillRect/>
          </a:stretch>
        </p:blipFill>
        <p:spPr>
          <a:xfrm>
            <a:off x="393969" y="2193283"/>
            <a:ext cx="8811972" cy="321619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4083120" y="137851"/>
            <a:ext cx="4161599" cy="618240"/>
          </a:xfrm>
        </p:spPr>
        <p:txBody>
          <a:bodyPr vert="horz" lIns="91440" tIns="45720" rIns="91440" bIns="45720" rtlCol="0" anchor="ctr">
            <a:normAutofit/>
          </a:bodyPr>
          <a:lstStyle/>
          <a:p>
            <a:pPr algn="ctr"/>
            <a:r>
              <a:rPr lang="en-IN" sz="3200" b="1" dirty="0">
                <a:latin typeface="Calibri" panose="020F0502020204030204" pitchFamily="34" charset="0"/>
                <a:cs typeface="Calibri" panose="020F0502020204030204" pitchFamily="34" charset="0"/>
              </a:rPr>
              <a:t>Role Maintenance</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96</a:t>
            </a:fld>
            <a:endParaRPr lang="en-IN" dirty="0"/>
          </a:p>
        </p:txBody>
      </p:sp>
      <p:grpSp>
        <p:nvGrpSpPr>
          <p:cNvPr id="22" name="Group 21"/>
          <p:cNvGrpSpPr/>
          <p:nvPr/>
        </p:nvGrpSpPr>
        <p:grpSpPr>
          <a:xfrm>
            <a:off x="8513845" y="833872"/>
            <a:ext cx="3401221" cy="1202498"/>
            <a:chOff x="8040448" y="1377539"/>
            <a:chExt cx="3533864" cy="1202498"/>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3" y="1377539"/>
              <a:ext cx="2895309" cy="120249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Role Maintenance </a:t>
              </a:r>
              <a:r>
                <a:rPr lang="en-US" sz="1600" dirty="0">
                  <a:cs typeface="Calibri" panose="020F0502020204030204" pitchFamily="34" charset="0"/>
                </a:rPr>
                <a:t>from the Admin Dashboard.</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Roles</a:t>
              </a:r>
              <a:r>
                <a:rPr lang="en-US" sz="1600" dirty="0">
                  <a:cs typeface="Calibri" panose="020F0502020204030204" pitchFamily="34" charset="0"/>
                </a:rPr>
                <a:t> sub tab</a:t>
              </a:r>
            </a:p>
          </p:txBody>
        </p:sp>
      </p:grpSp>
      <p:sp>
        <p:nvSpPr>
          <p:cNvPr id="11" name="Down Arrow 10"/>
          <p:cNvSpPr/>
          <p:nvPr/>
        </p:nvSpPr>
        <p:spPr>
          <a:xfrm>
            <a:off x="929147" y="1611702"/>
            <a:ext cx="442452" cy="62552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p:cNvGrpSpPr/>
          <p:nvPr/>
        </p:nvGrpSpPr>
        <p:grpSpPr>
          <a:xfrm>
            <a:off x="9176842" y="2218553"/>
            <a:ext cx="2524343" cy="1185018"/>
            <a:chOff x="7898491" y="1657138"/>
            <a:chExt cx="2717413" cy="1185018"/>
          </a:xfrm>
        </p:grpSpPr>
        <p:grpSp>
          <p:nvGrpSpPr>
            <p:cNvPr id="20" name="Group 19"/>
            <p:cNvGrpSpPr/>
            <p:nvPr/>
          </p:nvGrpSpPr>
          <p:grpSpPr>
            <a:xfrm rot="5400000">
              <a:off x="8083990" y="1827905"/>
              <a:ext cx="378190" cy="749187"/>
              <a:chOff x="5948688" y="2085438"/>
              <a:chExt cx="341316" cy="759224"/>
            </a:xfrm>
            <a:solidFill>
              <a:schemeClr val="accent1">
                <a:lumMod val="75000"/>
              </a:schemeClr>
            </a:solidFill>
          </p:grpSpPr>
          <p:sp>
            <p:nvSpPr>
              <p:cNvPr id="24" name="Pentagon 54">
                <a:extLst>
                  <a:ext uri="{FF2B5EF4-FFF2-40B4-BE49-F238E27FC236}">
                    <a16:creationId xmlns:a16="http://schemas.microsoft.com/office/drawing/2014/main" id="{12F7669B-B965-47C2-91D5-5092C6931984}"/>
                  </a:ext>
                </a:extLst>
              </p:cNvPr>
              <p:cNvSpPr/>
              <p:nvPr/>
            </p:nvSpPr>
            <p:spPr>
              <a:xfrm rot="5400000">
                <a:off x="5743390" y="2298047"/>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13A9D2A9-0B10-46B3-9417-3EF09AA40D7A}"/>
                  </a:ext>
                </a:extLst>
              </p:cNvPr>
              <p:cNvSpPr txBox="1"/>
              <p:nvPr/>
            </p:nvSpPr>
            <p:spPr>
              <a:xfrm rot="16200000">
                <a:off x="5902322" y="2175423"/>
                <a:ext cx="398278" cy="305545"/>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1" name="Content Placeholder 3"/>
            <p:cNvSpPr txBox="1">
              <a:spLocks/>
            </p:cNvSpPr>
            <p:nvPr/>
          </p:nvSpPr>
          <p:spPr bwMode="auto">
            <a:xfrm>
              <a:off x="8647678" y="1657138"/>
              <a:ext cx="1968226" cy="118501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Create New Role </a:t>
              </a:r>
              <a:r>
                <a:rPr lang="en-US" sz="1600" dirty="0">
                  <a:cs typeface="Calibri" panose="020F0502020204030204" pitchFamily="34" charset="0"/>
                </a:rPr>
                <a:t>button to add a new Role</a:t>
              </a:r>
            </a:p>
          </p:txBody>
        </p:sp>
      </p:grpSp>
      <p:grpSp>
        <p:nvGrpSpPr>
          <p:cNvPr id="13" name="Group 12"/>
          <p:cNvGrpSpPr/>
          <p:nvPr/>
        </p:nvGrpSpPr>
        <p:grpSpPr>
          <a:xfrm>
            <a:off x="4291782" y="5340975"/>
            <a:ext cx="4395264" cy="954463"/>
            <a:chOff x="2009760" y="4045933"/>
            <a:chExt cx="4395264" cy="954463"/>
          </a:xfrm>
        </p:grpSpPr>
        <p:grpSp>
          <p:nvGrpSpPr>
            <p:cNvPr id="38" name="Group 37"/>
            <p:cNvGrpSpPr/>
            <p:nvPr/>
          </p:nvGrpSpPr>
          <p:grpSpPr>
            <a:xfrm>
              <a:off x="2009760" y="4045933"/>
              <a:ext cx="4395264" cy="954463"/>
              <a:chOff x="2787454" y="5365808"/>
              <a:chExt cx="4395264" cy="954463"/>
            </a:xfrm>
          </p:grpSpPr>
          <p:sp>
            <p:nvSpPr>
              <p:cNvPr id="39" name="Content Placeholder 3">
                <a:extLst>
                  <a:ext uri="{FF2B5EF4-FFF2-40B4-BE49-F238E27FC236}">
                    <a16:creationId xmlns:a16="http://schemas.microsoft.com/office/drawing/2014/main" id="{53263F70-17F1-44EA-88C5-4E32322DE302}"/>
                  </a:ext>
                </a:extLst>
              </p:cNvPr>
              <p:cNvSpPr txBox="1">
                <a:spLocks/>
              </p:cNvSpPr>
              <p:nvPr/>
            </p:nvSpPr>
            <p:spPr>
              <a:xfrm>
                <a:off x="2787454" y="5625468"/>
                <a:ext cx="4078860" cy="694803"/>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dirty="0"/>
                  <a:t>Click </a:t>
                </a:r>
                <a:r>
                  <a:rPr lang="en-US" sz="1600" b="1" dirty="0"/>
                  <a:t>Edit</a:t>
                </a:r>
                <a:r>
                  <a:rPr lang="en-US" sz="1600" dirty="0"/>
                  <a:t> Icon to update the Role and </a:t>
                </a:r>
                <a:r>
                  <a:rPr lang="en-US" sz="1600" b="1" dirty="0"/>
                  <a:t>Delete</a:t>
                </a:r>
                <a:r>
                  <a:rPr lang="en-US" sz="1600" dirty="0"/>
                  <a:t> icon to remove the Role</a:t>
                </a:r>
                <a:endParaRPr lang="en-IN" sz="1600" dirty="0"/>
              </a:p>
            </p:txBody>
          </p:sp>
          <p:sp>
            <p:nvSpPr>
              <p:cNvPr id="40" name="Pentagon 46">
                <a:extLst>
                  <a:ext uri="{FF2B5EF4-FFF2-40B4-BE49-F238E27FC236}">
                    <a16:creationId xmlns:a16="http://schemas.microsoft.com/office/drawing/2014/main" id="{F032F5F6-C768-4CBC-9FBB-877B877AB309}"/>
                  </a:ext>
                </a:extLst>
              </p:cNvPr>
              <p:cNvSpPr/>
              <p:nvPr/>
            </p:nvSpPr>
            <p:spPr>
              <a:xfrm rot="16200000">
                <a:off x="6682254" y="5559377"/>
                <a:ext cx="694033" cy="30689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3" name="Rectangle 2"/>
            <p:cNvSpPr/>
            <p:nvPr/>
          </p:nvSpPr>
          <p:spPr>
            <a:xfrm>
              <a:off x="6098127" y="4364585"/>
              <a:ext cx="267392" cy="115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en-IN" b="1" dirty="0"/>
            </a:p>
          </p:txBody>
        </p:sp>
      </p:grpSp>
      <p:sp>
        <p:nvSpPr>
          <p:cNvPr id="12" name="Rectangle 11"/>
          <p:cNvSpPr/>
          <p:nvPr/>
        </p:nvSpPr>
        <p:spPr>
          <a:xfrm>
            <a:off x="8055272" y="2633650"/>
            <a:ext cx="1071321" cy="263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p:cNvGrpSpPr/>
          <p:nvPr/>
        </p:nvGrpSpPr>
        <p:grpSpPr>
          <a:xfrm>
            <a:off x="9167703" y="3988101"/>
            <a:ext cx="2538912" cy="1503536"/>
            <a:chOff x="7929815" y="1604289"/>
            <a:chExt cx="2733096" cy="1503536"/>
          </a:xfrm>
        </p:grpSpPr>
        <p:grpSp>
          <p:nvGrpSpPr>
            <p:cNvPr id="28" name="Group 27"/>
            <p:cNvGrpSpPr/>
            <p:nvPr/>
          </p:nvGrpSpPr>
          <p:grpSpPr>
            <a:xfrm rot="5400000">
              <a:off x="8115314" y="1418790"/>
              <a:ext cx="378189" cy="749187"/>
              <a:chOff x="5579461" y="2053695"/>
              <a:chExt cx="341315" cy="759224"/>
            </a:xfrm>
            <a:solidFill>
              <a:schemeClr val="accent1">
                <a:lumMod val="75000"/>
              </a:schemeClr>
            </a:solidFill>
          </p:grpSpPr>
          <p:sp>
            <p:nvSpPr>
              <p:cNvPr id="30" name="Pentagon 54">
                <a:extLst>
                  <a:ext uri="{FF2B5EF4-FFF2-40B4-BE49-F238E27FC236}">
                    <a16:creationId xmlns:a16="http://schemas.microsoft.com/office/drawing/2014/main" id="{12F7669B-B965-47C2-91D5-5092C6931984}"/>
                  </a:ext>
                </a:extLst>
              </p:cNvPr>
              <p:cNvSpPr/>
              <p:nvPr/>
            </p:nvSpPr>
            <p:spPr>
              <a:xfrm rot="5400000">
                <a:off x="5374162" y="2266304"/>
                <a:ext cx="759224"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sp>
          <p:nvSpPr>
            <p:cNvPr id="29" name="Content Placeholder 3"/>
            <p:cNvSpPr txBox="1">
              <a:spLocks/>
            </p:cNvSpPr>
            <p:nvPr/>
          </p:nvSpPr>
          <p:spPr bwMode="auto">
            <a:xfrm>
              <a:off x="8694685" y="1612389"/>
              <a:ext cx="1968226" cy="1495436"/>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Expand</a:t>
              </a:r>
              <a:r>
                <a:rPr lang="en-US" sz="1600" dirty="0">
                  <a:cs typeface="Calibri" panose="020F0502020204030204" pitchFamily="34" charset="0"/>
                </a:rPr>
                <a:t> icon to view the rights associated with the Role</a:t>
              </a:r>
            </a:p>
          </p:txBody>
        </p:sp>
      </p:grpSp>
      <p:sp>
        <p:nvSpPr>
          <p:cNvPr id="8" name="Rectangle 7"/>
          <p:cNvSpPr/>
          <p:nvPr/>
        </p:nvSpPr>
        <p:spPr>
          <a:xfrm>
            <a:off x="393969" y="4060148"/>
            <a:ext cx="8773734" cy="9056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30000"/>
                    </a14:imgEffect>
                  </a14:imgLayer>
                </a14:imgProps>
              </a:ext>
            </a:extLst>
          </a:blip>
          <a:stretch>
            <a:fillRect/>
          </a:stretch>
        </p:blipFill>
        <p:spPr>
          <a:xfrm>
            <a:off x="6447178" y="921756"/>
            <a:ext cx="2066667" cy="676190"/>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8380149" y="5126513"/>
            <a:ext cx="380394" cy="214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p:cNvSpPr/>
          <p:nvPr/>
        </p:nvSpPr>
        <p:spPr>
          <a:xfrm>
            <a:off x="929148" y="2218553"/>
            <a:ext cx="412955" cy="3562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2513353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206475" y="2275723"/>
            <a:ext cx="8574395" cy="283978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377381" y="119443"/>
            <a:ext cx="7093974"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Role Maintenance – Add New Role</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97</a:t>
            </a:fld>
            <a:endParaRPr lang="en-IN" dirty="0"/>
          </a:p>
        </p:txBody>
      </p:sp>
      <p:grpSp>
        <p:nvGrpSpPr>
          <p:cNvPr id="22" name="Group 21"/>
          <p:cNvGrpSpPr/>
          <p:nvPr/>
        </p:nvGrpSpPr>
        <p:grpSpPr>
          <a:xfrm>
            <a:off x="8780870" y="2096195"/>
            <a:ext cx="3110348" cy="3847405"/>
            <a:chOff x="8040448" y="813184"/>
            <a:chExt cx="3533865" cy="3692604"/>
          </a:xfrm>
        </p:grpSpPr>
        <p:grpSp>
          <p:nvGrpSpPr>
            <p:cNvPr id="23" name="Group 22"/>
            <p:cNvGrpSpPr/>
            <p:nvPr/>
          </p:nvGrpSpPr>
          <p:grpSpPr>
            <a:xfrm rot="5400000">
              <a:off x="8170630" y="1474103"/>
              <a:ext cx="378191" cy="638556"/>
              <a:chOff x="5579461" y="2053694"/>
              <a:chExt cx="341317" cy="64711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25" name="Content Placeholder 3"/>
            <p:cNvSpPr txBox="1">
              <a:spLocks/>
            </p:cNvSpPr>
            <p:nvPr/>
          </p:nvSpPr>
          <p:spPr bwMode="auto">
            <a:xfrm>
              <a:off x="8679004" y="813184"/>
              <a:ext cx="2895309" cy="3692604"/>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Enter the Following details :</a:t>
              </a:r>
            </a:p>
            <a:p>
              <a:pPr marL="285750" indent="-285750">
                <a:lnSpc>
                  <a:spcPct val="150000"/>
                </a:lnSpc>
                <a:buFont typeface="Arial" panose="020B0604020202020204" pitchFamily="34" charset="0"/>
                <a:buChar char="•"/>
              </a:pPr>
              <a:r>
                <a:rPr lang="en-US" sz="1600" b="1" dirty="0">
                  <a:cs typeface="Calibri" panose="020F0502020204030204" pitchFamily="34" charset="0"/>
                </a:rPr>
                <a:t>Role Name</a:t>
              </a:r>
            </a:p>
            <a:p>
              <a:pPr marL="285750" indent="-285750">
                <a:lnSpc>
                  <a:spcPct val="150000"/>
                </a:lnSpc>
                <a:buFont typeface="Arial" panose="020B0604020202020204" pitchFamily="34" charset="0"/>
                <a:buChar char="•"/>
              </a:pPr>
              <a:r>
                <a:rPr lang="en-US" sz="1600" b="1" dirty="0">
                  <a:cs typeface="Calibri" panose="020F0502020204030204" pitchFamily="34" charset="0"/>
                </a:rPr>
                <a:t>Role Description</a:t>
              </a:r>
            </a:p>
            <a:p>
              <a:pPr marL="285750" indent="-285750">
                <a:lnSpc>
                  <a:spcPct val="150000"/>
                </a:lnSpc>
                <a:buFont typeface="Arial" panose="020B0604020202020204" pitchFamily="34" charset="0"/>
                <a:buChar char="•"/>
              </a:pPr>
              <a:r>
                <a:rPr lang="en-US" sz="1600" b="1" dirty="0">
                  <a:cs typeface="Calibri" panose="020F0502020204030204" pitchFamily="34" charset="0"/>
                </a:rPr>
                <a:t>Role Type – </a:t>
              </a:r>
              <a:r>
                <a:rPr lang="en-US" sz="1600" dirty="0">
                  <a:cs typeface="Calibri" panose="020F0502020204030204" pitchFamily="34" charset="0"/>
                </a:rPr>
                <a:t>select as System</a:t>
              </a:r>
            </a:p>
            <a:p>
              <a:pPr marL="285750" indent="-285750">
                <a:lnSpc>
                  <a:spcPct val="150000"/>
                </a:lnSpc>
                <a:buFont typeface="Arial" panose="020B0604020202020204" pitchFamily="34" charset="0"/>
                <a:buChar char="•"/>
              </a:pPr>
              <a:r>
                <a:rPr lang="en-US" sz="1600" b="1" dirty="0">
                  <a:cs typeface="Calibri" panose="020F0502020204030204" pitchFamily="34" charset="0"/>
                </a:rPr>
                <a:t>Rights</a:t>
              </a:r>
              <a:r>
                <a:rPr lang="en-US" sz="1600" dirty="0">
                  <a:cs typeface="Calibri" panose="020F0502020204030204" pitchFamily="34" charset="0"/>
                </a:rPr>
                <a:t> – select the required rights using checkbox or search and select rights</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Create </a:t>
              </a:r>
              <a:r>
                <a:rPr lang="en-US" sz="1600" dirty="0">
                  <a:cs typeface="Calibri" panose="020F0502020204030204" pitchFamily="34" charset="0"/>
                </a:rPr>
                <a:t>button</a:t>
              </a:r>
            </a:p>
          </p:txBody>
        </p:sp>
      </p:grpSp>
      <p:sp>
        <p:nvSpPr>
          <p:cNvPr id="8" name="Rectangle 7"/>
          <p:cNvSpPr/>
          <p:nvPr/>
        </p:nvSpPr>
        <p:spPr>
          <a:xfrm>
            <a:off x="318101" y="2488927"/>
            <a:ext cx="8368698" cy="2651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Down Arrow 8"/>
          <p:cNvSpPr/>
          <p:nvPr/>
        </p:nvSpPr>
        <p:spPr>
          <a:xfrm>
            <a:off x="1678047" y="1731748"/>
            <a:ext cx="471948" cy="51889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p:cNvPicPr>
            <a:picLocks noChangeAspect="1"/>
          </p:cNvPicPr>
          <p:nvPr/>
        </p:nvPicPr>
        <p:blipFill>
          <a:blip r:embed="rId4"/>
          <a:stretch>
            <a:fillRect/>
          </a:stretch>
        </p:blipFill>
        <p:spPr>
          <a:xfrm>
            <a:off x="1166932" y="1309154"/>
            <a:ext cx="1494179" cy="431911"/>
          </a:xfrm>
          <a:prstGeom prst="rect">
            <a:avLst/>
          </a:prstGeom>
        </p:spPr>
      </p:pic>
    </p:spTree>
    <p:extLst>
      <p:ext uri="{BB962C8B-B14F-4D97-AF65-F5344CB8AC3E}">
        <p14:creationId xmlns:p14="http://schemas.microsoft.com/office/powerpoint/2010/main" val="26703740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03643" y="2635061"/>
            <a:ext cx="8426078" cy="348019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Layer>
                </a14:imgProps>
              </a:ext>
            </a:extLst>
          </a:blip>
          <a:stretch>
            <a:fillRect/>
          </a:stretch>
        </p:blipFill>
        <p:spPr>
          <a:xfrm>
            <a:off x="409412" y="849854"/>
            <a:ext cx="8655718" cy="145416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3377381" y="119443"/>
            <a:ext cx="7093974" cy="618240"/>
          </a:xfrm>
        </p:spPr>
        <p:txBody>
          <a:bodyPr vert="horz" lIns="91440" tIns="45720" rIns="91440" bIns="45720" rtlCol="0" anchor="ctr">
            <a:noAutofit/>
          </a:bodyPr>
          <a:lstStyle/>
          <a:p>
            <a:r>
              <a:rPr lang="en-IN" sz="3200" b="1" dirty="0">
                <a:latin typeface="Calibri" panose="020F0502020204030204" pitchFamily="34" charset="0"/>
                <a:cs typeface="Calibri" panose="020F0502020204030204" pitchFamily="34" charset="0"/>
              </a:rPr>
              <a:t>Role Maintenance – Edit Role</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98</a:t>
            </a:fld>
            <a:endParaRPr lang="en-IN" dirty="0"/>
          </a:p>
        </p:txBody>
      </p:sp>
      <p:grpSp>
        <p:nvGrpSpPr>
          <p:cNvPr id="22" name="Group 21"/>
          <p:cNvGrpSpPr/>
          <p:nvPr/>
        </p:nvGrpSpPr>
        <p:grpSpPr>
          <a:xfrm>
            <a:off x="8551490" y="3542301"/>
            <a:ext cx="3358656" cy="1847475"/>
            <a:chOff x="8040446" y="1330947"/>
            <a:chExt cx="3815983" cy="1773143"/>
          </a:xfrm>
        </p:grpSpPr>
        <p:grpSp>
          <p:nvGrpSpPr>
            <p:cNvPr id="23" name="Group 22"/>
            <p:cNvGrpSpPr/>
            <p:nvPr/>
          </p:nvGrpSpPr>
          <p:grpSpPr>
            <a:xfrm rot="5400000">
              <a:off x="8149108" y="1495626"/>
              <a:ext cx="378190" cy="595513"/>
              <a:chOff x="5579461" y="2097314"/>
              <a:chExt cx="341316" cy="603491"/>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5462436" y="2242464"/>
                <a:ext cx="582677"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5526948" y="2149827"/>
                <a:ext cx="398278" cy="293251"/>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5" name="Content Placeholder 3"/>
            <p:cNvSpPr txBox="1">
              <a:spLocks/>
            </p:cNvSpPr>
            <p:nvPr/>
          </p:nvSpPr>
          <p:spPr bwMode="auto">
            <a:xfrm>
              <a:off x="8624026" y="1330947"/>
              <a:ext cx="3232403" cy="1773143"/>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Search and select the </a:t>
              </a:r>
              <a:r>
                <a:rPr lang="en-US" sz="1600" b="1" dirty="0">
                  <a:cs typeface="Calibri" panose="020F0502020204030204" pitchFamily="34" charset="0"/>
                </a:rPr>
                <a:t>Unassigned Rights</a:t>
              </a:r>
              <a:r>
                <a:rPr lang="en-US" sz="1600" dirty="0">
                  <a:cs typeface="Calibri" panose="020F0502020204030204" pitchFamily="34" charset="0"/>
                </a:rPr>
                <a:t> for adding rights to role. </a:t>
              </a:r>
              <a:r>
                <a:rPr lang="en-US" sz="1600" i="1" dirty="0">
                  <a:cs typeface="Calibri" panose="020F0502020204030204" pitchFamily="34" charset="0"/>
                </a:rPr>
                <a:t>For removing a rights select </a:t>
              </a:r>
              <a:r>
                <a:rPr lang="en-US" sz="1600" b="1" i="1" dirty="0">
                  <a:cs typeface="Calibri" panose="020F0502020204030204" pitchFamily="34" charset="0"/>
                </a:rPr>
                <a:t>Assigned Rights </a:t>
              </a:r>
              <a:r>
                <a:rPr lang="en-US" sz="1600" i="1" dirty="0">
                  <a:cs typeface="Calibri" panose="020F0502020204030204" pitchFamily="34" charset="0"/>
                </a:rPr>
                <a:t>from the Assigned Rights.</a:t>
              </a:r>
            </a:p>
          </p:txBody>
        </p:sp>
      </p:grpSp>
      <p:sp>
        <p:nvSpPr>
          <p:cNvPr id="8" name="Rectangle 7"/>
          <p:cNvSpPr/>
          <p:nvPr/>
        </p:nvSpPr>
        <p:spPr>
          <a:xfrm>
            <a:off x="4963615" y="3844430"/>
            <a:ext cx="3637673" cy="2270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Down Arrow 8"/>
          <p:cNvSpPr/>
          <p:nvPr/>
        </p:nvSpPr>
        <p:spPr>
          <a:xfrm>
            <a:off x="5669711" y="2303869"/>
            <a:ext cx="471948" cy="48924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p:cNvGrpSpPr/>
          <p:nvPr/>
        </p:nvGrpSpPr>
        <p:grpSpPr>
          <a:xfrm>
            <a:off x="8829525" y="1201552"/>
            <a:ext cx="3080621" cy="1885322"/>
            <a:chOff x="8040446" y="892700"/>
            <a:chExt cx="3500089" cy="1809467"/>
          </a:xfrm>
        </p:grpSpPr>
        <p:grpSp>
          <p:nvGrpSpPr>
            <p:cNvPr id="16" name="Group 15"/>
            <p:cNvGrpSpPr/>
            <p:nvPr/>
          </p:nvGrpSpPr>
          <p:grpSpPr>
            <a:xfrm rot="5400000">
              <a:off x="8149108" y="1495626"/>
              <a:ext cx="378190" cy="595513"/>
              <a:chOff x="5579461" y="2097314"/>
              <a:chExt cx="341316" cy="603491"/>
            </a:xfrm>
            <a:solidFill>
              <a:schemeClr val="accent1">
                <a:lumMod val="75000"/>
              </a:schemeClr>
            </a:solidFill>
          </p:grpSpPr>
          <p:sp>
            <p:nvSpPr>
              <p:cNvPr id="18" name="Pentagon 54">
                <a:extLst>
                  <a:ext uri="{FF2B5EF4-FFF2-40B4-BE49-F238E27FC236}">
                    <a16:creationId xmlns:a16="http://schemas.microsoft.com/office/drawing/2014/main" id="{12F7669B-B965-47C2-91D5-5092C6931984}"/>
                  </a:ext>
                </a:extLst>
              </p:cNvPr>
              <p:cNvSpPr/>
              <p:nvPr/>
            </p:nvSpPr>
            <p:spPr>
              <a:xfrm rot="5400000">
                <a:off x="5452029" y="2232057"/>
                <a:ext cx="60349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13A9D2A9-0B10-46B3-9417-3EF09AA40D7A}"/>
                  </a:ext>
                </a:extLst>
              </p:cNvPr>
              <p:cNvSpPr txBox="1"/>
              <p:nvPr/>
            </p:nvSpPr>
            <p:spPr>
              <a:xfrm rot="16200000">
                <a:off x="5526948" y="2149827"/>
                <a:ext cx="398278" cy="293251"/>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17" name="Content Placeholder 3"/>
            <p:cNvSpPr txBox="1">
              <a:spLocks/>
            </p:cNvSpPr>
            <p:nvPr/>
          </p:nvSpPr>
          <p:spPr bwMode="auto">
            <a:xfrm>
              <a:off x="8645226" y="892700"/>
              <a:ext cx="2895309" cy="1809467"/>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Action buttons:</a:t>
              </a:r>
            </a:p>
            <a:p>
              <a:pPr>
                <a:lnSpc>
                  <a:spcPct val="150000"/>
                </a:lnSpc>
              </a:pPr>
              <a:r>
                <a:rPr lang="en-US" sz="1600" b="1" dirty="0">
                  <a:cs typeface="Calibri" panose="020F0502020204030204" pitchFamily="34" charset="0"/>
                </a:rPr>
                <a:t>Edit</a:t>
              </a:r>
              <a:r>
                <a:rPr lang="en-US" sz="1600" dirty="0">
                  <a:cs typeface="Calibri" panose="020F0502020204030204" pitchFamily="34" charset="0"/>
                </a:rPr>
                <a:t> icon - to update role</a:t>
              </a:r>
            </a:p>
            <a:p>
              <a:pPr>
                <a:lnSpc>
                  <a:spcPct val="150000"/>
                </a:lnSpc>
              </a:pPr>
              <a:r>
                <a:rPr lang="en-US" sz="1600" b="1" dirty="0">
                  <a:cs typeface="Calibri" panose="020F0502020204030204" pitchFamily="34" charset="0"/>
                </a:rPr>
                <a:t>Delete</a:t>
              </a:r>
              <a:r>
                <a:rPr lang="en-US" sz="1600" dirty="0">
                  <a:cs typeface="Calibri" panose="020F0502020204030204" pitchFamily="34" charset="0"/>
                </a:rPr>
                <a:t> icon - to remove role</a:t>
              </a:r>
            </a:p>
            <a:p>
              <a:pPr>
                <a:lnSpc>
                  <a:spcPct val="150000"/>
                </a:lnSpc>
              </a:pPr>
              <a:r>
                <a:rPr lang="en-US" sz="1600" b="1" dirty="0">
                  <a:cs typeface="Calibri" panose="020F0502020204030204" pitchFamily="34" charset="0"/>
                </a:rPr>
                <a:t>Expand</a:t>
              </a:r>
              <a:r>
                <a:rPr lang="en-US" sz="1600" dirty="0">
                  <a:cs typeface="Calibri" panose="020F0502020204030204" pitchFamily="34" charset="0"/>
                </a:rPr>
                <a:t> icon – to view the rights</a:t>
              </a:r>
            </a:p>
          </p:txBody>
        </p:sp>
      </p:grpSp>
      <p:sp>
        <p:nvSpPr>
          <p:cNvPr id="10" name="Rectangle 9"/>
          <p:cNvSpPr/>
          <p:nvPr/>
        </p:nvSpPr>
        <p:spPr>
          <a:xfrm>
            <a:off x="8273845" y="1913530"/>
            <a:ext cx="555680" cy="390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p:cNvSpPr/>
          <p:nvPr/>
        </p:nvSpPr>
        <p:spPr>
          <a:xfrm>
            <a:off x="4294758" y="4693639"/>
            <a:ext cx="443178" cy="8593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p:cNvGrpSpPr/>
          <p:nvPr/>
        </p:nvGrpSpPr>
        <p:grpSpPr>
          <a:xfrm>
            <a:off x="259056" y="5578706"/>
            <a:ext cx="6554699" cy="1100396"/>
            <a:chOff x="2009759" y="3900000"/>
            <a:chExt cx="6554699" cy="1100396"/>
          </a:xfrm>
        </p:grpSpPr>
        <p:grpSp>
          <p:nvGrpSpPr>
            <p:cNvPr id="28" name="Group 27"/>
            <p:cNvGrpSpPr/>
            <p:nvPr/>
          </p:nvGrpSpPr>
          <p:grpSpPr>
            <a:xfrm>
              <a:off x="2009759" y="3900000"/>
              <a:ext cx="6554699" cy="1100396"/>
              <a:chOff x="2787453" y="5219875"/>
              <a:chExt cx="6554699" cy="1100396"/>
            </a:xfrm>
          </p:grpSpPr>
          <p:sp>
            <p:nvSpPr>
              <p:cNvPr id="30" name="Content Placeholder 3">
                <a:extLst>
                  <a:ext uri="{FF2B5EF4-FFF2-40B4-BE49-F238E27FC236}">
                    <a16:creationId xmlns:a16="http://schemas.microsoft.com/office/drawing/2014/main" id="{53263F70-17F1-44EA-88C5-4E32322DE302}"/>
                  </a:ext>
                </a:extLst>
              </p:cNvPr>
              <p:cNvSpPr txBox="1">
                <a:spLocks/>
              </p:cNvSpPr>
              <p:nvPr/>
            </p:nvSpPr>
            <p:spPr>
              <a:xfrm>
                <a:off x="2787453" y="5872019"/>
                <a:ext cx="6554699" cy="448252"/>
              </a:xfrm>
              <a:prstGeom prst="rect">
                <a:avLst/>
              </a:prstGeom>
              <a:ln>
                <a:solidFill>
                  <a:srgbClr val="00B0F0"/>
                </a:solid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dirty="0"/>
                  <a:t>Click </a:t>
                </a:r>
                <a:r>
                  <a:rPr lang="en-US" sz="1600" b="1" dirty="0"/>
                  <a:t>Left Arrow</a:t>
                </a:r>
                <a:r>
                  <a:rPr lang="en-US" sz="1600" dirty="0"/>
                  <a:t> to add rights to role and Right Arrow to remove rights</a:t>
                </a:r>
                <a:endParaRPr lang="en-IN" sz="1600" dirty="0"/>
              </a:p>
            </p:txBody>
          </p:sp>
          <p:sp>
            <p:nvSpPr>
              <p:cNvPr id="31" name="Pentagon 46">
                <a:extLst>
                  <a:ext uri="{FF2B5EF4-FFF2-40B4-BE49-F238E27FC236}">
                    <a16:creationId xmlns:a16="http://schemas.microsoft.com/office/drawing/2014/main" id="{F032F5F6-C768-4CBC-9FBB-877B877AB309}"/>
                  </a:ext>
                </a:extLst>
              </p:cNvPr>
              <p:cNvSpPr/>
              <p:nvPr/>
            </p:nvSpPr>
            <p:spPr>
              <a:xfrm rot="16200000">
                <a:off x="6659444" y="5413444"/>
                <a:ext cx="694033" cy="30689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
          <p:nvSpPr>
            <p:cNvPr id="29" name="Rectangle 28"/>
            <p:cNvSpPr/>
            <p:nvPr/>
          </p:nvSpPr>
          <p:spPr>
            <a:xfrm>
              <a:off x="6090465" y="4197460"/>
              <a:ext cx="267392" cy="115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endParaRPr lang="en-IN" b="1" dirty="0"/>
            </a:p>
          </p:txBody>
        </p:sp>
      </p:grpSp>
    </p:spTree>
    <p:extLst>
      <p:ext uri="{BB962C8B-B14F-4D97-AF65-F5344CB8AC3E}">
        <p14:creationId xmlns:p14="http://schemas.microsoft.com/office/powerpoint/2010/main" val="37474225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422067" y="1859620"/>
            <a:ext cx="8625672" cy="236202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ED93088-C689-4EB4-BD86-6D2465307E17}"/>
              </a:ext>
            </a:extLst>
          </p:cNvPr>
          <p:cNvSpPr>
            <a:spLocks noGrp="1"/>
          </p:cNvSpPr>
          <p:nvPr>
            <p:ph type="title"/>
          </p:nvPr>
        </p:nvSpPr>
        <p:spPr>
          <a:xfrm>
            <a:off x="2082481" y="148538"/>
            <a:ext cx="9642485" cy="618240"/>
          </a:xfrm>
        </p:spPr>
        <p:txBody>
          <a:bodyPr vert="horz" lIns="91440" tIns="45720" rIns="91440" bIns="45720" rtlCol="0" anchor="ctr">
            <a:noAutofit/>
          </a:bodyPr>
          <a:lstStyle/>
          <a:p>
            <a:pPr algn="ctr"/>
            <a:r>
              <a:rPr lang="en-IN" sz="3200" b="1" dirty="0">
                <a:latin typeface="Calibri" panose="020F0502020204030204" pitchFamily="34" charset="0"/>
                <a:cs typeface="Calibri" panose="020F0502020204030204" pitchFamily="34" charset="0"/>
              </a:rPr>
              <a:t>Role Maintenance – Assign/Edit Role to Person (I)</a:t>
            </a:r>
          </a:p>
        </p:txBody>
      </p:sp>
      <p:sp>
        <p:nvSpPr>
          <p:cNvPr id="4" name="Slide Number Placeholder 3">
            <a:extLst>
              <a:ext uri="{FF2B5EF4-FFF2-40B4-BE49-F238E27FC236}">
                <a16:creationId xmlns:a16="http://schemas.microsoft.com/office/drawing/2014/main" id="{06D2C65C-04E2-483F-BF2A-78A7A2B2298B}"/>
              </a:ext>
            </a:extLst>
          </p:cNvPr>
          <p:cNvSpPr>
            <a:spLocks noGrp="1"/>
          </p:cNvSpPr>
          <p:nvPr>
            <p:ph type="sldNum" sz="quarter" idx="12"/>
          </p:nvPr>
        </p:nvSpPr>
        <p:spPr/>
        <p:txBody>
          <a:bodyPr/>
          <a:lstStyle/>
          <a:p>
            <a:fld id="{80EA8F26-D01C-4D83-A07A-6FC2B1EB6704}" type="slidenum">
              <a:rPr lang="en-IN" smtClean="0"/>
              <a:t>99</a:t>
            </a:fld>
            <a:endParaRPr lang="en-IN" dirty="0"/>
          </a:p>
        </p:txBody>
      </p:sp>
      <p:grpSp>
        <p:nvGrpSpPr>
          <p:cNvPr id="22" name="Group 21"/>
          <p:cNvGrpSpPr/>
          <p:nvPr/>
        </p:nvGrpSpPr>
        <p:grpSpPr>
          <a:xfrm>
            <a:off x="8958625" y="2970216"/>
            <a:ext cx="2766341" cy="2693164"/>
            <a:chOff x="8089230" y="486068"/>
            <a:chExt cx="3143013" cy="2584811"/>
          </a:xfrm>
        </p:grpSpPr>
        <p:grpSp>
          <p:nvGrpSpPr>
            <p:cNvPr id="23" name="Group 22"/>
            <p:cNvGrpSpPr/>
            <p:nvPr/>
          </p:nvGrpSpPr>
          <p:grpSpPr>
            <a:xfrm rot="5400000">
              <a:off x="8197890" y="377408"/>
              <a:ext cx="378191" cy="595512"/>
              <a:chOff x="4570271" y="2047878"/>
              <a:chExt cx="341317" cy="603490"/>
            </a:xfrm>
            <a:solidFill>
              <a:schemeClr val="accent1">
                <a:lumMod val="75000"/>
              </a:schemeClr>
            </a:solidFill>
          </p:grpSpPr>
          <p:sp>
            <p:nvSpPr>
              <p:cNvPr id="34" name="Pentagon 54">
                <a:extLst>
                  <a:ext uri="{FF2B5EF4-FFF2-40B4-BE49-F238E27FC236}">
                    <a16:creationId xmlns:a16="http://schemas.microsoft.com/office/drawing/2014/main" id="{12F7669B-B965-47C2-91D5-5092C6931984}"/>
                  </a:ext>
                </a:extLst>
              </p:cNvPr>
              <p:cNvSpPr/>
              <p:nvPr/>
            </p:nvSpPr>
            <p:spPr>
              <a:xfrm rot="5400000">
                <a:off x="4453247" y="2193027"/>
                <a:ext cx="582677"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13A9D2A9-0B10-46B3-9417-3EF09AA40D7A}"/>
                  </a:ext>
                </a:extLst>
              </p:cNvPr>
              <p:cNvSpPr txBox="1"/>
              <p:nvPr/>
            </p:nvSpPr>
            <p:spPr>
              <a:xfrm rot="16200000">
                <a:off x="4517757" y="2100392"/>
                <a:ext cx="398277" cy="293250"/>
              </a:xfrm>
              <a:prstGeom prst="rect">
                <a:avLst/>
              </a:prstGeom>
              <a:noFill/>
              <a:ln>
                <a:noFill/>
              </a:ln>
            </p:spPr>
            <p:txBody>
              <a:bodyPr wrap="square" rtlCol="0">
                <a:spAutoFit/>
              </a:bodyPr>
              <a:lstStyle/>
              <a:p>
                <a:r>
                  <a:rPr lang="en-US" sz="1600" b="1" dirty="0">
                    <a:solidFill>
                      <a:schemeClr val="bg1"/>
                    </a:solidFill>
                  </a:rPr>
                  <a:t>2</a:t>
                </a:r>
                <a:endParaRPr lang="en-IN" sz="1600" b="1" dirty="0">
                  <a:solidFill>
                    <a:schemeClr val="bg1"/>
                  </a:solidFill>
                </a:endParaRPr>
              </a:p>
            </p:txBody>
          </p:sp>
        </p:grpSp>
        <p:sp>
          <p:nvSpPr>
            <p:cNvPr id="25" name="Content Placeholder 3"/>
            <p:cNvSpPr txBox="1">
              <a:spLocks/>
            </p:cNvSpPr>
            <p:nvPr/>
          </p:nvSpPr>
          <p:spPr bwMode="auto">
            <a:xfrm>
              <a:off x="8664200" y="486071"/>
              <a:ext cx="2568043" cy="258480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Search and select the </a:t>
              </a:r>
              <a:r>
                <a:rPr lang="en-US" sz="1600" b="1" dirty="0">
                  <a:cs typeface="Calibri" panose="020F0502020204030204" pitchFamily="34" charset="0"/>
                </a:rPr>
                <a:t>Person to assign roles</a:t>
              </a:r>
              <a:r>
                <a:rPr lang="en-US" sz="1600" i="1" dirty="0">
                  <a:cs typeface="Calibri" panose="020F0502020204030204" pitchFamily="34" charset="0"/>
                </a:rPr>
                <a:t>.</a:t>
              </a:r>
            </a:p>
            <a:p>
              <a:pPr>
                <a:lnSpc>
                  <a:spcPct val="150000"/>
                </a:lnSpc>
              </a:pPr>
              <a:endParaRPr lang="en-US" sz="1600" i="1" dirty="0">
                <a:cs typeface="Calibri" panose="020F0502020204030204" pitchFamily="34" charset="0"/>
              </a:endParaRP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Edit</a:t>
              </a:r>
              <a:r>
                <a:rPr lang="en-US" sz="1600" dirty="0">
                  <a:cs typeface="Calibri" panose="020F0502020204030204" pitchFamily="34" charset="0"/>
                </a:rPr>
                <a:t> button to update </a:t>
              </a:r>
            </a:p>
            <a:p>
              <a:pPr>
                <a:lnSpc>
                  <a:spcPct val="150000"/>
                </a:lnSpc>
              </a:pPr>
              <a:r>
                <a:rPr lang="en-US" sz="1600" dirty="0">
                  <a:cs typeface="Calibri" panose="020F0502020204030204" pitchFamily="34" charset="0"/>
                </a:rPr>
                <a:t>Click </a:t>
              </a:r>
              <a:r>
                <a:rPr lang="en-US" sz="1600" b="1" dirty="0">
                  <a:cs typeface="Calibri" panose="020F0502020204030204" pitchFamily="34" charset="0"/>
                </a:rPr>
                <a:t>Expand </a:t>
              </a:r>
              <a:r>
                <a:rPr lang="en-US" sz="1600" dirty="0">
                  <a:cs typeface="Calibri" panose="020F0502020204030204" pitchFamily="34" charset="0"/>
                </a:rPr>
                <a:t>button to view the assigned roles</a:t>
              </a:r>
            </a:p>
            <a:p>
              <a:pPr>
                <a:lnSpc>
                  <a:spcPct val="150000"/>
                </a:lnSpc>
              </a:pPr>
              <a:endParaRPr lang="en-US" sz="1600" i="1" dirty="0">
                <a:cs typeface="Calibri" panose="020F0502020204030204" pitchFamily="34" charset="0"/>
              </a:endParaRPr>
            </a:p>
          </p:txBody>
        </p:sp>
      </p:grpSp>
      <p:sp>
        <p:nvSpPr>
          <p:cNvPr id="10" name="Rectangle 9"/>
          <p:cNvSpPr/>
          <p:nvPr/>
        </p:nvSpPr>
        <p:spPr>
          <a:xfrm>
            <a:off x="492051" y="2568968"/>
            <a:ext cx="8421701" cy="15721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p:cNvSpPr/>
          <p:nvPr/>
        </p:nvSpPr>
        <p:spPr>
          <a:xfrm>
            <a:off x="8206084" y="2243077"/>
            <a:ext cx="707668" cy="325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8" name="Group 37"/>
          <p:cNvGrpSpPr/>
          <p:nvPr/>
        </p:nvGrpSpPr>
        <p:grpSpPr>
          <a:xfrm>
            <a:off x="8949790" y="2196378"/>
            <a:ext cx="2766341" cy="394045"/>
            <a:chOff x="8089230" y="486068"/>
            <a:chExt cx="3143013" cy="378192"/>
          </a:xfrm>
        </p:grpSpPr>
        <p:grpSp>
          <p:nvGrpSpPr>
            <p:cNvPr id="39" name="Group 38"/>
            <p:cNvGrpSpPr/>
            <p:nvPr/>
          </p:nvGrpSpPr>
          <p:grpSpPr>
            <a:xfrm rot="5400000">
              <a:off x="8197890" y="377408"/>
              <a:ext cx="378191" cy="595512"/>
              <a:chOff x="4570271" y="2047878"/>
              <a:chExt cx="341317" cy="603490"/>
            </a:xfrm>
            <a:solidFill>
              <a:schemeClr val="accent1">
                <a:lumMod val="75000"/>
              </a:schemeClr>
            </a:solidFill>
          </p:grpSpPr>
          <p:sp>
            <p:nvSpPr>
              <p:cNvPr id="41" name="Pentagon 54">
                <a:extLst>
                  <a:ext uri="{FF2B5EF4-FFF2-40B4-BE49-F238E27FC236}">
                    <a16:creationId xmlns:a16="http://schemas.microsoft.com/office/drawing/2014/main" id="{12F7669B-B965-47C2-91D5-5092C6931984}"/>
                  </a:ext>
                </a:extLst>
              </p:cNvPr>
              <p:cNvSpPr/>
              <p:nvPr/>
            </p:nvSpPr>
            <p:spPr>
              <a:xfrm rot="5400000">
                <a:off x="4453247" y="2193027"/>
                <a:ext cx="582677"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TextBox 41">
                <a:extLst>
                  <a:ext uri="{FF2B5EF4-FFF2-40B4-BE49-F238E27FC236}">
                    <a16:creationId xmlns:a16="http://schemas.microsoft.com/office/drawing/2014/main" id="{13A9D2A9-0B10-46B3-9417-3EF09AA40D7A}"/>
                  </a:ext>
                </a:extLst>
              </p:cNvPr>
              <p:cNvSpPr txBox="1"/>
              <p:nvPr/>
            </p:nvSpPr>
            <p:spPr>
              <a:xfrm rot="16200000">
                <a:off x="4517757" y="2100392"/>
                <a:ext cx="398277" cy="293250"/>
              </a:xfrm>
              <a:prstGeom prst="rect">
                <a:avLst/>
              </a:prstGeom>
              <a:noFill/>
              <a:ln>
                <a:noFill/>
              </a:ln>
            </p:spPr>
            <p:txBody>
              <a:bodyPr wrap="square" rtlCol="0">
                <a:spAutoFit/>
              </a:bodyPr>
              <a:lstStyle/>
              <a:p>
                <a:r>
                  <a:rPr lang="en-US" sz="1600" b="1" dirty="0">
                    <a:solidFill>
                      <a:schemeClr val="bg1"/>
                    </a:solidFill>
                  </a:rPr>
                  <a:t>3</a:t>
                </a:r>
                <a:endParaRPr lang="en-IN" sz="1600" b="1" dirty="0">
                  <a:solidFill>
                    <a:schemeClr val="bg1"/>
                  </a:solidFill>
                </a:endParaRPr>
              </a:p>
            </p:txBody>
          </p:sp>
        </p:grpSp>
        <p:sp>
          <p:nvSpPr>
            <p:cNvPr id="40" name="Content Placeholder 3"/>
            <p:cNvSpPr txBox="1">
              <a:spLocks/>
            </p:cNvSpPr>
            <p:nvPr/>
          </p:nvSpPr>
          <p:spPr bwMode="auto">
            <a:xfrm>
              <a:off x="8664200" y="486072"/>
              <a:ext cx="2568043" cy="378188"/>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Assign Roles </a:t>
              </a:r>
              <a:endParaRPr lang="en-US" sz="1600" b="1" i="1" dirty="0">
                <a:cs typeface="Calibri" panose="020F0502020204030204" pitchFamily="34" charset="0"/>
              </a:endParaRPr>
            </a:p>
            <a:p>
              <a:pPr>
                <a:lnSpc>
                  <a:spcPct val="150000"/>
                </a:lnSpc>
              </a:pPr>
              <a:endParaRPr lang="en-US" sz="1600" i="1" dirty="0">
                <a:cs typeface="Calibri" panose="020F0502020204030204" pitchFamily="34" charset="0"/>
              </a:endParaRPr>
            </a:p>
            <a:p>
              <a:pPr>
                <a:lnSpc>
                  <a:spcPct val="150000"/>
                </a:lnSpc>
              </a:pPr>
              <a:endParaRPr lang="en-US" sz="1600" i="1" dirty="0">
                <a:cs typeface="Calibri" panose="020F0502020204030204" pitchFamily="34" charset="0"/>
              </a:endParaRPr>
            </a:p>
          </p:txBody>
        </p:sp>
      </p:grpSp>
      <p:sp>
        <p:nvSpPr>
          <p:cNvPr id="20" name="Rectangle 19"/>
          <p:cNvSpPr/>
          <p:nvPr/>
        </p:nvSpPr>
        <p:spPr>
          <a:xfrm>
            <a:off x="436815" y="1854712"/>
            <a:ext cx="542559" cy="330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3" name="Group 42"/>
          <p:cNvGrpSpPr/>
          <p:nvPr/>
        </p:nvGrpSpPr>
        <p:grpSpPr>
          <a:xfrm>
            <a:off x="8913752" y="1060618"/>
            <a:ext cx="2811216" cy="378193"/>
            <a:chOff x="8040448" y="1604285"/>
            <a:chExt cx="3336354" cy="378193"/>
          </a:xfrm>
        </p:grpSpPr>
        <p:grpSp>
          <p:nvGrpSpPr>
            <p:cNvPr id="44" name="Group 43"/>
            <p:cNvGrpSpPr/>
            <p:nvPr/>
          </p:nvGrpSpPr>
          <p:grpSpPr>
            <a:xfrm rot="5400000">
              <a:off x="8170630" y="1474103"/>
              <a:ext cx="378191" cy="638556"/>
              <a:chOff x="5579461" y="2053694"/>
              <a:chExt cx="341317" cy="647111"/>
            </a:xfrm>
            <a:solidFill>
              <a:schemeClr val="accent1">
                <a:lumMod val="75000"/>
              </a:schemeClr>
            </a:solidFill>
          </p:grpSpPr>
          <p:sp>
            <p:nvSpPr>
              <p:cNvPr id="46" name="Pentagon 54">
                <a:extLst>
                  <a:ext uri="{FF2B5EF4-FFF2-40B4-BE49-F238E27FC236}">
                    <a16:creationId xmlns:a16="http://schemas.microsoft.com/office/drawing/2014/main" id="{12F7669B-B965-47C2-91D5-5092C6931984}"/>
                  </a:ext>
                </a:extLst>
              </p:cNvPr>
              <p:cNvSpPr/>
              <p:nvPr/>
            </p:nvSpPr>
            <p:spPr>
              <a:xfrm rot="5400000">
                <a:off x="5430220" y="2210247"/>
                <a:ext cx="647111" cy="334005"/>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Box 46">
                <a:extLst>
                  <a:ext uri="{FF2B5EF4-FFF2-40B4-BE49-F238E27FC236}">
                    <a16:creationId xmlns:a16="http://schemas.microsoft.com/office/drawing/2014/main" id="{13A9D2A9-0B10-46B3-9417-3EF09AA40D7A}"/>
                  </a:ext>
                </a:extLst>
              </p:cNvPr>
              <p:cNvSpPr txBox="1"/>
              <p:nvPr/>
            </p:nvSpPr>
            <p:spPr>
              <a:xfrm rot="16200000">
                <a:off x="5533095" y="2143680"/>
                <a:ext cx="398278" cy="305545"/>
              </a:xfrm>
              <a:prstGeom prst="rect">
                <a:avLst/>
              </a:prstGeom>
              <a:noFill/>
              <a:ln>
                <a:noFill/>
              </a:ln>
            </p:spPr>
            <p:txBody>
              <a:bodyPr wrap="square" rtlCol="0">
                <a:spAutoFit/>
              </a:bodyPr>
              <a:lstStyle/>
              <a:p>
                <a:r>
                  <a:rPr lang="en-US" sz="1600" b="1" dirty="0">
                    <a:solidFill>
                      <a:schemeClr val="bg1"/>
                    </a:solidFill>
                  </a:rPr>
                  <a:t>1</a:t>
                </a:r>
                <a:endParaRPr lang="en-IN" sz="1600" b="1" dirty="0">
                  <a:solidFill>
                    <a:schemeClr val="bg1"/>
                  </a:solidFill>
                </a:endParaRPr>
              </a:p>
            </p:txBody>
          </p:sp>
        </p:grpSp>
        <p:sp>
          <p:nvSpPr>
            <p:cNvPr id="45" name="Content Placeholder 3"/>
            <p:cNvSpPr txBox="1">
              <a:spLocks/>
            </p:cNvSpPr>
            <p:nvPr/>
          </p:nvSpPr>
          <p:spPr bwMode="auto">
            <a:xfrm>
              <a:off x="8687758" y="1604286"/>
              <a:ext cx="2689044" cy="378192"/>
            </a:xfrm>
            <a:prstGeom prst="rect">
              <a:avLst/>
            </a:prstGeom>
            <a:noFill/>
            <a:ln w="9525">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sz="1600" dirty="0">
                  <a:cs typeface="Calibri" panose="020F0502020204030204" pitchFamily="34" charset="0"/>
                </a:rPr>
                <a:t>Click </a:t>
              </a:r>
              <a:r>
                <a:rPr lang="en-US" sz="1600" b="1" dirty="0">
                  <a:cs typeface="Calibri" panose="020F0502020204030204" pitchFamily="34" charset="0"/>
                </a:rPr>
                <a:t>User</a:t>
              </a:r>
              <a:r>
                <a:rPr lang="en-US" sz="1600" dirty="0">
                  <a:cs typeface="Calibri" panose="020F0502020204030204" pitchFamily="34" charset="0"/>
                </a:rPr>
                <a:t> </a:t>
              </a:r>
              <a:r>
                <a:rPr lang="en-US" sz="1600" b="1" dirty="0">
                  <a:cs typeface="Calibri" panose="020F0502020204030204" pitchFamily="34" charset="0"/>
                </a:rPr>
                <a:t>Roles</a:t>
              </a:r>
              <a:r>
                <a:rPr lang="en-US" sz="1600" dirty="0">
                  <a:cs typeface="Calibri" panose="020F0502020204030204" pitchFamily="34" charset="0"/>
                </a:rPr>
                <a:t> sub tab</a:t>
              </a:r>
            </a:p>
          </p:txBody>
        </p:sp>
      </p:grpSp>
      <p:cxnSp>
        <p:nvCxnSpPr>
          <p:cNvPr id="24" name="Elbow Connector 23"/>
          <p:cNvCxnSpPr>
            <a:endCxn id="46" idx="3"/>
          </p:cNvCxnSpPr>
          <p:nvPr/>
        </p:nvCxnSpPr>
        <p:spPr>
          <a:xfrm flipV="1">
            <a:off x="708094" y="1253764"/>
            <a:ext cx="8205658" cy="600948"/>
          </a:xfrm>
          <a:prstGeom prst="bentConnector3">
            <a:avLst>
              <a:gd name="adj1" fmla="val 3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6862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F1D0BBB7606D49BA8D9E4376F3E4C2" ma:contentTypeVersion="12" ma:contentTypeDescription="Create a new document." ma:contentTypeScope="" ma:versionID="be260bd93d4bae9a9895123fe7964adf">
  <xsd:schema xmlns:xsd="http://www.w3.org/2001/XMLSchema" xmlns:xs="http://www.w3.org/2001/XMLSchema" xmlns:p="http://schemas.microsoft.com/office/2006/metadata/properties" xmlns:ns2="787c1d3c-cbfd-41c9-a7b1-f0c6f1ecb0ca" xmlns:ns3="fb35db46-6e83-44d9-a6c1-dd79dfbfdcf6" targetNamespace="http://schemas.microsoft.com/office/2006/metadata/properties" ma:root="true" ma:fieldsID="082a01cae99a110f460912a12ef8fb8e" ns2:_="" ns3:_="">
    <xsd:import namespace="787c1d3c-cbfd-41c9-a7b1-f0c6f1ecb0ca"/>
    <xsd:import namespace="fb35db46-6e83-44d9-a6c1-dd79dfbfdcf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7c1d3c-cbfd-41c9-a7b1-f0c6f1ecb0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35db46-6e83-44d9-a6c1-dd79dfbfdcf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034833-1F2D-4A98-9DE8-63E09B88EA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7c1d3c-cbfd-41c9-a7b1-f0c6f1ecb0ca"/>
    <ds:schemaRef ds:uri="fb35db46-6e83-44d9-a6c1-dd79dfbfdc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7E526E-D378-4E9D-A2DE-64341AE55D56}">
  <ds:schemaRefs>
    <ds:schemaRef ds:uri="http://purl.org/dc/elements/1.1/"/>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F222D65-3C89-4F87-8D99-EE97A56BFE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68993</TotalTime>
  <Words>6798</Words>
  <Application>Microsoft Office PowerPoint</Application>
  <PresentationFormat>Widescreen</PresentationFormat>
  <Paragraphs>1248</Paragraphs>
  <Slides>109</Slides>
  <Notes>4</Notes>
  <HiddenSlides>28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109</vt:i4>
      </vt:variant>
    </vt:vector>
  </HeadingPairs>
  <TitlesOfParts>
    <vt:vector size="114" baseType="lpstr">
      <vt:lpstr>Arial</vt:lpstr>
      <vt:lpstr>Calibri</vt:lpstr>
      <vt:lpstr>Calibri Light</vt:lpstr>
      <vt:lpstr>Wingdings</vt:lpstr>
      <vt:lpstr>Office Theme</vt:lpstr>
      <vt:lpstr>PowerPoint Presentation</vt:lpstr>
      <vt:lpstr>PowerPoint Presentation</vt:lpstr>
      <vt:lpstr>PowerPoint Presentation</vt:lpstr>
      <vt:lpstr>Introduction to Admin Dashboard</vt:lpstr>
      <vt:lpstr>Navigation to Admin Dashboard</vt:lpstr>
      <vt:lpstr>Admin Dashboard Menu (I)</vt:lpstr>
      <vt:lpstr>Admin Dashboard Menu (II)</vt:lpstr>
      <vt:lpstr>PowerPoint Presentation</vt:lpstr>
      <vt:lpstr>Questionnaire Management – List view</vt:lpstr>
      <vt:lpstr>Create New Questionnaire (I)</vt:lpstr>
      <vt:lpstr>Create Questionnaire (II)</vt:lpstr>
      <vt:lpstr>Create Questionnaire (III)</vt:lpstr>
      <vt:lpstr>Create Questionnaire (IV)</vt:lpstr>
      <vt:lpstr>PowerPoint Presentation</vt:lpstr>
      <vt:lpstr>Code Table Maintenance (I)</vt:lpstr>
      <vt:lpstr>Important Tables – Manpower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Tables – Claims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Configure dashboard widgets by Admin User</vt:lpstr>
      <vt:lpstr>Widget Configuration by Admin</vt:lpstr>
      <vt:lpstr>Quick Links/Events Table Maintenance </vt:lpstr>
      <vt:lpstr>Add Links/Events to ‘Quick Links Widget’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 Maintenance – List View</vt:lpstr>
      <vt:lpstr>PowerPoint Presentation</vt:lpstr>
      <vt:lpstr>PowerPoint Presentation</vt:lpstr>
      <vt:lpstr>PowerPoint Presentation</vt:lpstr>
      <vt:lpstr>Business Rule Maintenance - Search</vt:lpstr>
      <vt:lpstr>PowerPoint Presentation</vt:lpstr>
      <vt:lpstr>PowerPoint Presentation</vt:lpstr>
      <vt:lpstr>PowerPoint Presentation</vt:lpstr>
      <vt:lpstr>PowerPoint Presentation</vt:lpstr>
      <vt:lpstr>PowerPoint Presentation</vt:lpstr>
      <vt:lpstr>Custom Data Maintenance – Create New Custom Data (I)</vt:lpstr>
      <vt:lpstr>Custom Data Maintenance – Create New Custom Data (II)</vt:lpstr>
      <vt:lpstr>PowerPoint Presentation</vt:lpstr>
      <vt:lpstr>User Activity Maintenance</vt:lpstr>
      <vt:lpstr>PowerPoint Presentation</vt:lpstr>
      <vt:lpstr>Unit Hierarchy Maintenance</vt:lpstr>
      <vt:lpstr>Unit Hierarchy – Add A New Unit</vt:lpstr>
      <vt:lpstr>Unit Hierarchy – Edit Unit</vt:lpstr>
      <vt:lpstr>Unit Hierarchy – Rates Maintenance</vt:lpstr>
      <vt:lpstr>PowerPoint Presentation</vt:lpstr>
      <vt:lpstr>Person Maintenance</vt:lpstr>
      <vt:lpstr>Person Maintenance – Add Person</vt:lpstr>
      <vt:lpstr>Person Maintenance – Edit Person/Edit Role</vt:lpstr>
      <vt:lpstr>Person Maintenance – ORCID Works</vt:lpstr>
      <vt:lpstr>Person Maintenance – Link Awards to ORCID Works</vt:lpstr>
      <vt:lpstr>PowerPoint Presentation</vt:lpstr>
      <vt:lpstr>Sponsor Maintenance</vt:lpstr>
      <vt:lpstr>Sponsor Maintenance – Add Sponsor</vt:lpstr>
      <vt:lpstr>PowerPoint Presentation</vt:lpstr>
      <vt:lpstr>Role Maintenance</vt:lpstr>
      <vt:lpstr>Role Maintenance – Add New Role</vt:lpstr>
      <vt:lpstr>Role Maintenance – Edit Role</vt:lpstr>
      <vt:lpstr>Role Maintenance – Assign/Edit Role to Person (I)</vt:lpstr>
      <vt:lpstr>Role Maintenance – Assign/Edit Role to Person (II)</vt:lpstr>
      <vt:lpstr>PowerPoint Presentation</vt:lpstr>
      <vt:lpstr>Rolodex Maintenance</vt:lpstr>
      <vt:lpstr>Rolodex Maintenance – Add New Rolodex</vt:lpstr>
      <vt:lpstr>Rolodex Maintenance – Edit Rolodex</vt:lpstr>
      <vt:lpstr>PowerPoint Presentation</vt:lpstr>
      <vt:lpstr>Notification Maintenance</vt:lpstr>
      <vt:lpstr>Notification Maintenance – Add New Notification</vt:lpstr>
      <vt:lpstr>Notification Maintenance – Inserting Placeholders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Anson Raj</dc:creator>
  <cp:lastModifiedBy>Jose Hormese</cp:lastModifiedBy>
  <cp:revision>2375</cp:revision>
  <dcterms:created xsi:type="dcterms:W3CDTF">2020-03-16T05:48:42Z</dcterms:created>
  <dcterms:modified xsi:type="dcterms:W3CDTF">2021-05-04T17:06:27Z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0x010100BCF1D0BBB7606D49BA8D9E4376F3E4C2</vt:lpwstr>
  </property>
</Properties>
</file>